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61" r:id="rId5"/>
    <p:sldId id="263" r:id="rId6"/>
    <p:sldId id="259" r:id="rId7"/>
    <p:sldId id="262" r:id="rId8"/>
    <p:sldId id="268" r:id="rId9"/>
    <p:sldId id="266" r:id="rId10"/>
    <p:sldId id="260" r:id="rId11"/>
    <p:sldId id="284" r:id="rId12"/>
    <p:sldId id="282" r:id="rId13"/>
    <p:sldId id="281" r:id="rId14"/>
    <p:sldId id="283" r:id="rId15"/>
    <p:sldId id="265" r:id="rId16"/>
    <p:sldId id="285" r:id="rId17"/>
    <p:sldId id="286" r:id="rId18"/>
    <p:sldId id="271" r:id="rId19"/>
    <p:sldId id="272" r:id="rId20"/>
    <p:sldId id="273" r:id="rId21"/>
    <p:sldId id="275" r:id="rId22"/>
    <p:sldId id="307" r:id="rId23"/>
    <p:sldId id="277" r:id="rId24"/>
    <p:sldId id="300" r:id="rId25"/>
    <p:sldId id="303" r:id="rId26"/>
    <p:sldId id="308" r:id="rId27"/>
    <p:sldId id="309" r:id="rId28"/>
    <p:sldId id="310" r:id="rId29"/>
    <p:sldId id="304" r:id="rId30"/>
    <p:sldId id="276" r:id="rId31"/>
    <p:sldId id="278" r:id="rId32"/>
    <p:sldId id="299" r:id="rId33"/>
    <p:sldId id="302" r:id="rId34"/>
    <p:sldId id="306" r:id="rId35"/>
    <p:sldId id="287" r:id="rId36"/>
    <p:sldId id="280" r:id="rId37"/>
    <p:sldId id="269" r:id="rId38"/>
    <p:sldId id="288" r:id="rId39"/>
    <p:sldId id="289" r:id="rId40"/>
    <p:sldId id="290" r:id="rId41"/>
    <p:sldId id="291" r:id="rId42"/>
    <p:sldId id="292" r:id="rId43"/>
    <p:sldId id="293" r:id="rId44"/>
    <p:sldId id="294" r:id="rId45"/>
    <p:sldId id="295" r:id="rId46"/>
    <p:sldId id="296" r:id="rId47"/>
    <p:sldId id="297" r:id="rId48"/>
    <p:sldId id="298" r:id="rId4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263641C4-3A55-436C-98CB-2D7B17B68B55}">
          <p14:sldIdLst>
            <p14:sldId id="256"/>
            <p14:sldId id="257"/>
            <p14:sldId id="258"/>
            <p14:sldId id="261"/>
            <p14:sldId id="263"/>
            <p14:sldId id="259"/>
            <p14:sldId id="262"/>
            <p14:sldId id="268"/>
            <p14:sldId id="266"/>
            <p14:sldId id="260"/>
            <p14:sldId id="284"/>
            <p14:sldId id="282"/>
            <p14:sldId id="281"/>
            <p14:sldId id="283"/>
            <p14:sldId id="265"/>
            <p14:sldId id="285"/>
            <p14:sldId id="286"/>
            <p14:sldId id="271"/>
            <p14:sldId id="272"/>
            <p14:sldId id="273"/>
            <p14:sldId id="275"/>
            <p14:sldId id="307"/>
            <p14:sldId id="277"/>
            <p14:sldId id="300"/>
            <p14:sldId id="303"/>
            <p14:sldId id="308"/>
            <p14:sldId id="309"/>
            <p14:sldId id="310"/>
            <p14:sldId id="304"/>
            <p14:sldId id="276"/>
            <p14:sldId id="278"/>
            <p14:sldId id="299"/>
            <p14:sldId id="302"/>
            <p14:sldId id="306"/>
            <p14:sldId id="287"/>
            <p14:sldId id="280"/>
            <p14:sldId id="269"/>
            <p14:sldId id="288"/>
            <p14:sldId id="289"/>
            <p14:sldId id="290"/>
            <p14:sldId id="291"/>
            <p14:sldId id="292"/>
            <p14:sldId id="293"/>
            <p14:sldId id="294"/>
            <p14:sldId id="295"/>
            <p14:sldId id="296"/>
            <p14:sldId id="297"/>
            <p14:sldId id="298"/>
          </p14:sldIdLst>
        </p14:section>
        <p14:section name="Sekcja bez tytułu" id="{1E0FB385-EACF-4695-B149-DA9EFCDC53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A50EA-05BF-4364-B614-7210D1186E1B}" type="datetimeFigureOut">
              <a:rPr lang="pl-PL" smtClean="0"/>
              <a:t>17.01.2019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65B63-23B5-42B7-BD8D-C6589F8D4840}" type="slidenum">
              <a:rPr lang="pl-PL" smtClean="0"/>
              <a:t>‹#›</a:t>
            </a:fld>
            <a:endParaRPr lang="pl-PL"/>
          </a:p>
        </p:txBody>
      </p:sp>
    </p:spTree>
    <p:extLst>
      <p:ext uri="{BB962C8B-B14F-4D97-AF65-F5344CB8AC3E}">
        <p14:creationId xmlns:p14="http://schemas.microsoft.com/office/powerpoint/2010/main" val="9958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a:t>
            </a:fld>
            <a:endParaRPr lang="pl-PL"/>
          </a:p>
        </p:txBody>
      </p:sp>
    </p:spTree>
    <p:extLst>
      <p:ext uri="{BB962C8B-B14F-4D97-AF65-F5344CB8AC3E}">
        <p14:creationId xmlns:p14="http://schemas.microsoft.com/office/powerpoint/2010/main" val="100001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a:extLst>
              <a:ext uri="{FF2B5EF4-FFF2-40B4-BE49-F238E27FC236}">
                <a16:creationId xmlns:a16="http://schemas.microsoft.com/office/drawing/2014/main" id="{2EB4E9A6-70E1-490F-BECC-D79D32253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ymbol zastępczy notatek 2">
            <a:extLst>
              <a:ext uri="{FF2B5EF4-FFF2-40B4-BE49-F238E27FC236}">
                <a16:creationId xmlns:a16="http://schemas.microsoft.com/office/drawing/2014/main" id="{897EE2DC-0D1A-4510-A076-F6F7B3A5D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2532" name="Symbol zastępczy numeru slajdu 3">
            <a:extLst>
              <a:ext uri="{FF2B5EF4-FFF2-40B4-BE49-F238E27FC236}">
                <a16:creationId xmlns:a16="http://schemas.microsoft.com/office/drawing/2014/main" id="{32966C05-2510-4009-8DE7-CE1D658597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47C38-4297-4B2A-AB7B-C457A3295282}" type="slidenum">
              <a:rPr lang="pl-PL" altLang="pl-PL"/>
              <a:pPr>
                <a:spcBef>
                  <a:spcPct val="0"/>
                </a:spcBef>
              </a:pPr>
              <a:t>11</a:t>
            </a:fld>
            <a:endParaRPr lang="pl-PL" altLang="pl-PL"/>
          </a:p>
        </p:txBody>
      </p:sp>
    </p:spTree>
    <p:extLst>
      <p:ext uri="{BB962C8B-B14F-4D97-AF65-F5344CB8AC3E}">
        <p14:creationId xmlns:p14="http://schemas.microsoft.com/office/powerpoint/2010/main" val="336219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a:extLst>
              <a:ext uri="{FF2B5EF4-FFF2-40B4-BE49-F238E27FC236}">
                <a16:creationId xmlns:a16="http://schemas.microsoft.com/office/drawing/2014/main" id="{5FAFB3E0-BF7D-475F-8844-45632D0BF5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ymbol zastępczy notatek 2">
            <a:extLst>
              <a:ext uri="{FF2B5EF4-FFF2-40B4-BE49-F238E27FC236}">
                <a16:creationId xmlns:a16="http://schemas.microsoft.com/office/drawing/2014/main" id="{864C9EB1-C863-4F5B-A13D-332E6F94A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6388" name="Symbol zastępczy numeru slajdu 3">
            <a:extLst>
              <a:ext uri="{FF2B5EF4-FFF2-40B4-BE49-F238E27FC236}">
                <a16:creationId xmlns:a16="http://schemas.microsoft.com/office/drawing/2014/main" id="{C9945677-9E4C-4C69-9425-FC2FCBCED8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95BA69-F529-4D28-ADC9-99942838AB0D}" type="slidenum">
              <a:rPr lang="pl-PL" altLang="pl-PL"/>
              <a:pPr>
                <a:spcBef>
                  <a:spcPct val="0"/>
                </a:spcBef>
              </a:pPr>
              <a:t>12</a:t>
            </a:fld>
            <a:endParaRPr lang="pl-PL" altLang="pl-PL"/>
          </a:p>
        </p:txBody>
      </p:sp>
    </p:spTree>
    <p:extLst>
      <p:ext uri="{BB962C8B-B14F-4D97-AF65-F5344CB8AC3E}">
        <p14:creationId xmlns:p14="http://schemas.microsoft.com/office/powerpoint/2010/main" val="230440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obrazu slajdu 1">
            <a:extLst>
              <a:ext uri="{FF2B5EF4-FFF2-40B4-BE49-F238E27FC236}">
                <a16:creationId xmlns:a16="http://schemas.microsoft.com/office/drawing/2014/main" id="{83B05E25-F7B7-424F-B3E4-B43910C66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ymbol zastępczy notatek 2">
            <a:extLst>
              <a:ext uri="{FF2B5EF4-FFF2-40B4-BE49-F238E27FC236}">
                <a16:creationId xmlns:a16="http://schemas.microsoft.com/office/drawing/2014/main" id="{EF171DCE-0C8C-4B51-80AA-92F4D4BB34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8436" name="Symbol zastępczy numeru slajdu 3">
            <a:extLst>
              <a:ext uri="{FF2B5EF4-FFF2-40B4-BE49-F238E27FC236}">
                <a16:creationId xmlns:a16="http://schemas.microsoft.com/office/drawing/2014/main" id="{D4ABA36D-4427-483C-AD1C-D60B30303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AD6409-7455-48D0-B532-746526642684}" type="slidenum">
              <a:rPr lang="pl-PL" altLang="pl-PL"/>
              <a:pPr>
                <a:spcBef>
                  <a:spcPct val="0"/>
                </a:spcBef>
              </a:pPr>
              <a:t>13</a:t>
            </a:fld>
            <a:endParaRPr lang="pl-PL" altLang="pl-PL"/>
          </a:p>
        </p:txBody>
      </p:sp>
    </p:spTree>
    <p:extLst>
      <p:ext uri="{BB962C8B-B14F-4D97-AF65-F5344CB8AC3E}">
        <p14:creationId xmlns:p14="http://schemas.microsoft.com/office/powerpoint/2010/main" val="105136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a:extLst>
              <a:ext uri="{FF2B5EF4-FFF2-40B4-BE49-F238E27FC236}">
                <a16:creationId xmlns:a16="http://schemas.microsoft.com/office/drawing/2014/main" id="{7CA610E8-52E4-41C0-9BBA-F6ABF567D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a:extLst>
              <a:ext uri="{FF2B5EF4-FFF2-40B4-BE49-F238E27FC236}">
                <a16:creationId xmlns:a16="http://schemas.microsoft.com/office/drawing/2014/main" id="{C67BC180-FB08-4E72-A96C-8D2331AF2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0484" name="Symbol zastępczy numeru slajdu 3">
            <a:extLst>
              <a:ext uri="{FF2B5EF4-FFF2-40B4-BE49-F238E27FC236}">
                <a16:creationId xmlns:a16="http://schemas.microsoft.com/office/drawing/2014/main" id="{7D02AE55-8FEF-4D9B-9D8F-27E6A4498A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040B74-5A52-43F0-8E40-A339D700DE9F}" type="slidenum">
              <a:rPr lang="pl-PL" altLang="pl-PL"/>
              <a:pPr>
                <a:spcBef>
                  <a:spcPct val="0"/>
                </a:spcBef>
              </a:pPr>
              <a:t>14</a:t>
            </a:fld>
            <a:endParaRPr lang="pl-PL" altLang="pl-PL"/>
          </a:p>
        </p:txBody>
      </p:sp>
    </p:spTree>
    <p:extLst>
      <p:ext uri="{BB962C8B-B14F-4D97-AF65-F5344CB8AC3E}">
        <p14:creationId xmlns:p14="http://schemas.microsoft.com/office/powerpoint/2010/main" val="231427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15</a:t>
            </a:fld>
            <a:endParaRPr lang="pl-PL"/>
          </a:p>
        </p:txBody>
      </p:sp>
    </p:spTree>
    <p:extLst>
      <p:ext uri="{BB962C8B-B14F-4D97-AF65-F5344CB8AC3E}">
        <p14:creationId xmlns:p14="http://schemas.microsoft.com/office/powerpoint/2010/main" val="104714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a:extLst>
              <a:ext uri="{FF2B5EF4-FFF2-40B4-BE49-F238E27FC236}">
                <a16:creationId xmlns:a16="http://schemas.microsoft.com/office/drawing/2014/main" id="{3D3C7F08-9FEC-40D3-82EF-14DFA03E7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ymbol zastępczy notatek 2">
            <a:extLst>
              <a:ext uri="{FF2B5EF4-FFF2-40B4-BE49-F238E27FC236}">
                <a16:creationId xmlns:a16="http://schemas.microsoft.com/office/drawing/2014/main" id="{81BAF6B8-59B3-430D-832B-FAC4E52B8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4580" name="Symbol zastępczy numeru slajdu 3">
            <a:extLst>
              <a:ext uri="{FF2B5EF4-FFF2-40B4-BE49-F238E27FC236}">
                <a16:creationId xmlns:a16="http://schemas.microsoft.com/office/drawing/2014/main" id="{3E345415-0024-4BC2-AD6B-C1C3A4AD1D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E52513-C273-4098-865D-81440EAD8320}" type="slidenum">
              <a:rPr lang="pl-PL" altLang="pl-PL"/>
              <a:pPr>
                <a:spcBef>
                  <a:spcPct val="0"/>
                </a:spcBef>
              </a:pPr>
              <a:t>16</a:t>
            </a:fld>
            <a:endParaRPr lang="pl-PL" altLang="pl-PL"/>
          </a:p>
        </p:txBody>
      </p:sp>
    </p:spTree>
    <p:extLst>
      <p:ext uri="{BB962C8B-B14F-4D97-AF65-F5344CB8AC3E}">
        <p14:creationId xmlns:p14="http://schemas.microsoft.com/office/powerpoint/2010/main" val="246246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obrazu slajdu 1">
            <a:extLst>
              <a:ext uri="{FF2B5EF4-FFF2-40B4-BE49-F238E27FC236}">
                <a16:creationId xmlns:a16="http://schemas.microsoft.com/office/drawing/2014/main" id="{913FB8D1-B36F-401C-9250-82510320E3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ymbol zastępczy notatek 2">
            <a:extLst>
              <a:ext uri="{FF2B5EF4-FFF2-40B4-BE49-F238E27FC236}">
                <a16:creationId xmlns:a16="http://schemas.microsoft.com/office/drawing/2014/main" id="{CE310E2A-932A-4240-AF2E-043B99F48D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26628" name="Symbol zastępczy numeru slajdu 3">
            <a:extLst>
              <a:ext uri="{FF2B5EF4-FFF2-40B4-BE49-F238E27FC236}">
                <a16:creationId xmlns:a16="http://schemas.microsoft.com/office/drawing/2014/main" id="{90E377D4-83E4-48EB-A929-8BCEF456D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F7381E-A4F0-456D-95EA-87DE1FF274B4}" type="slidenum">
              <a:rPr lang="pl-PL" altLang="pl-PL"/>
              <a:pPr>
                <a:spcBef>
                  <a:spcPct val="0"/>
                </a:spcBef>
              </a:pPr>
              <a:t>17</a:t>
            </a:fld>
            <a:endParaRPr lang="pl-PL" altLang="pl-PL"/>
          </a:p>
        </p:txBody>
      </p:sp>
    </p:spTree>
    <p:extLst>
      <p:ext uri="{BB962C8B-B14F-4D97-AF65-F5344CB8AC3E}">
        <p14:creationId xmlns:p14="http://schemas.microsoft.com/office/powerpoint/2010/main" val="154232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18</a:t>
            </a:fld>
            <a:endParaRPr lang="pl-PL"/>
          </a:p>
        </p:txBody>
      </p:sp>
    </p:spTree>
    <p:extLst>
      <p:ext uri="{BB962C8B-B14F-4D97-AF65-F5344CB8AC3E}">
        <p14:creationId xmlns:p14="http://schemas.microsoft.com/office/powerpoint/2010/main" val="59740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19</a:t>
            </a:fld>
            <a:endParaRPr lang="pl-PL"/>
          </a:p>
        </p:txBody>
      </p:sp>
    </p:spTree>
    <p:extLst>
      <p:ext uri="{BB962C8B-B14F-4D97-AF65-F5344CB8AC3E}">
        <p14:creationId xmlns:p14="http://schemas.microsoft.com/office/powerpoint/2010/main" val="144887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20</a:t>
            </a:fld>
            <a:endParaRPr lang="pl-PL"/>
          </a:p>
        </p:txBody>
      </p:sp>
    </p:spTree>
    <p:extLst>
      <p:ext uri="{BB962C8B-B14F-4D97-AF65-F5344CB8AC3E}">
        <p14:creationId xmlns:p14="http://schemas.microsoft.com/office/powerpoint/2010/main" val="138127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a:t>
            </a:fld>
            <a:endParaRPr lang="pl-PL"/>
          </a:p>
        </p:txBody>
      </p:sp>
    </p:spTree>
    <p:extLst>
      <p:ext uri="{BB962C8B-B14F-4D97-AF65-F5344CB8AC3E}">
        <p14:creationId xmlns:p14="http://schemas.microsoft.com/office/powerpoint/2010/main" val="136234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21</a:t>
            </a:fld>
            <a:endParaRPr lang="pl-PL"/>
          </a:p>
        </p:txBody>
      </p:sp>
    </p:spTree>
    <p:extLst>
      <p:ext uri="{BB962C8B-B14F-4D97-AF65-F5344CB8AC3E}">
        <p14:creationId xmlns:p14="http://schemas.microsoft.com/office/powerpoint/2010/main" val="160121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22</a:t>
            </a:fld>
            <a:endParaRPr lang="pl-PL"/>
          </a:p>
        </p:txBody>
      </p:sp>
    </p:spTree>
    <p:extLst>
      <p:ext uri="{BB962C8B-B14F-4D97-AF65-F5344CB8AC3E}">
        <p14:creationId xmlns:p14="http://schemas.microsoft.com/office/powerpoint/2010/main" val="2820980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23</a:t>
            </a:fld>
            <a:endParaRPr lang="pl-PL"/>
          </a:p>
        </p:txBody>
      </p:sp>
    </p:spTree>
    <p:extLst>
      <p:ext uri="{BB962C8B-B14F-4D97-AF65-F5344CB8AC3E}">
        <p14:creationId xmlns:p14="http://schemas.microsoft.com/office/powerpoint/2010/main" val="183998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24</a:t>
            </a:fld>
            <a:endParaRPr lang="pl-PL"/>
          </a:p>
        </p:txBody>
      </p:sp>
    </p:spTree>
    <p:extLst>
      <p:ext uri="{BB962C8B-B14F-4D97-AF65-F5344CB8AC3E}">
        <p14:creationId xmlns:p14="http://schemas.microsoft.com/office/powerpoint/2010/main" val="1721387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25</a:t>
            </a:fld>
            <a:endParaRPr lang="pl-PL"/>
          </a:p>
        </p:txBody>
      </p:sp>
    </p:spTree>
    <p:extLst>
      <p:ext uri="{BB962C8B-B14F-4D97-AF65-F5344CB8AC3E}">
        <p14:creationId xmlns:p14="http://schemas.microsoft.com/office/powerpoint/2010/main" val="1620072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26</a:t>
            </a:fld>
            <a:endParaRPr lang="pl-PL"/>
          </a:p>
        </p:txBody>
      </p:sp>
    </p:spTree>
    <p:extLst>
      <p:ext uri="{BB962C8B-B14F-4D97-AF65-F5344CB8AC3E}">
        <p14:creationId xmlns:p14="http://schemas.microsoft.com/office/powerpoint/2010/main" val="85145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27</a:t>
            </a:fld>
            <a:endParaRPr lang="pl-PL"/>
          </a:p>
        </p:txBody>
      </p:sp>
    </p:spTree>
    <p:extLst>
      <p:ext uri="{BB962C8B-B14F-4D97-AF65-F5344CB8AC3E}">
        <p14:creationId xmlns:p14="http://schemas.microsoft.com/office/powerpoint/2010/main" val="178159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28</a:t>
            </a:fld>
            <a:endParaRPr lang="pl-PL"/>
          </a:p>
        </p:txBody>
      </p:sp>
    </p:spTree>
    <p:extLst>
      <p:ext uri="{BB962C8B-B14F-4D97-AF65-F5344CB8AC3E}">
        <p14:creationId xmlns:p14="http://schemas.microsoft.com/office/powerpoint/2010/main" val="2802321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29</a:t>
            </a:fld>
            <a:endParaRPr lang="pl-PL"/>
          </a:p>
        </p:txBody>
      </p:sp>
    </p:spTree>
    <p:extLst>
      <p:ext uri="{BB962C8B-B14F-4D97-AF65-F5344CB8AC3E}">
        <p14:creationId xmlns:p14="http://schemas.microsoft.com/office/powerpoint/2010/main" val="257587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30</a:t>
            </a:fld>
            <a:endParaRPr lang="pl-PL"/>
          </a:p>
        </p:txBody>
      </p:sp>
    </p:spTree>
    <p:extLst>
      <p:ext uri="{BB962C8B-B14F-4D97-AF65-F5344CB8AC3E}">
        <p14:creationId xmlns:p14="http://schemas.microsoft.com/office/powerpoint/2010/main" val="11246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a:t>
            </a:fld>
            <a:endParaRPr lang="pl-PL"/>
          </a:p>
        </p:txBody>
      </p:sp>
    </p:spTree>
    <p:extLst>
      <p:ext uri="{BB962C8B-B14F-4D97-AF65-F5344CB8AC3E}">
        <p14:creationId xmlns:p14="http://schemas.microsoft.com/office/powerpoint/2010/main" val="242629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31</a:t>
            </a:fld>
            <a:endParaRPr lang="pl-PL"/>
          </a:p>
        </p:txBody>
      </p:sp>
    </p:spTree>
    <p:extLst>
      <p:ext uri="{BB962C8B-B14F-4D97-AF65-F5344CB8AC3E}">
        <p14:creationId xmlns:p14="http://schemas.microsoft.com/office/powerpoint/2010/main" val="27077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32</a:t>
            </a:fld>
            <a:endParaRPr lang="pl-PL"/>
          </a:p>
        </p:txBody>
      </p:sp>
    </p:spTree>
    <p:extLst>
      <p:ext uri="{BB962C8B-B14F-4D97-AF65-F5344CB8AC3E}">
        <p14:creationId xmlns:p14="http://schemas.microsoft.com/office/powerpoint/2010/main" val="365929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33</a:t>
            </a:fld>
            <a:endParaRPr lang="pl-PL"/>
          </a:p>
        </p:txBody>
      </p:sp>
    </p:spTree>
    <p:extLst>
      <p:ext uri="{BB962C8B-B14F-4D97-AF65-F5344CB8AC3E}">
        <p14:creationId xmlns:p14="http://schemas.microsoft.com/office/powerpoint/2010/main" val="1886445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34</a:t>
            </a:fld>
            <a:endParaRPr lang="pl-PL"/>
          </a:p>
        </p:txBody>
      </p:sp>
    </p:spTree>
    <p:extLst>
      <p:ext uri="{BB962C8B-B14F-4D97-AF65-F5344CB8AC3E}">
        <p14:creationId xmlns:p14="http://schemas.microsoft.com/office/powerpoint/2010/main" val="3202879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35</a:t>
            </a:fld>
            <a:endParaRPr lang="pl-PL"/>
          </a:p>
        </p:txBody>
      </p:sp>
    </p:spTree>
    <p:extLst>
      <p:ext uri="{BB962C8B-B14F-4D97-AF65-F5344CB8AC3E}">
        <p14:creationId xmlns:p14="http://schemas.microsoft.com/office/powerpoint/2010/main" val="1673175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36</a:t>
            </a:fld>
            <a:endParaRPr lang="pl-PL"/>
          </a:p>
        </p:txBody>
      </p:sp>
    </p:spTree>
    <p:extLst>
      <p:ext uri="{BB962C8B-B14F-4D97-AF65-F5344CB8AC3E}">
        <p14:creationId xmlns:p14="http://schemas.microsoft.com/office/powerpoint/2010/main" val="165780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37</a:t>
            </a:fld>
            <a:endParaRPr lang="pl-PL"/>
          </a:p>
        </p:txBody>
      </p:sp>
    </p:spTree>
    <p:extLst>
      <p:ext uri="{BB962C8B-B14F-4D97-AF65-F5344CB8AC3E}">
        <p14:creationId xmlns:p14="http://schemas.microsoft.com/office/powerpoint/2010/main" val="3653585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38</a:t>
            </a:fld>
            <a:endParaRPr lang="pl-PL"/>
          </a:p>
        </p:txBody>
      </p:sp>
    </p:spTree>
    <p:extLst>
      <p:ext uri="{BB962C8B-B14F-4D97-AF65-F5344CB8AC3E}">
        <p14:creationId xmlns:p14="http://schemas.microsoft.com/office/powerpoint/2010/main" val="4238806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39</a:t>
            </a:fld>
            <a:endParaRPr lang="pl-PL"/>
          </a:p>
        </p:txBody>
      </p:sp>
    </p:spTree>
    <p:extLst>
      <p:ext uri="{BB962C8B-B14F-4D97-AF65-F5344CB8AC3E}">
        <p14:creationId xmlns:p14="http://schemas.microsoft.com/office/powerpoint/2010/main" val="193883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40</a:t>
            </a:fld>
            <a:endParaRPr lang="pl-PL"/>
          </a:p>
        </p:txBody>
      </p:sp>
    </p:spTree>
    <p:extLst>
      <p:ext uri="{BB962C8B-B14F-4D97-AF65-F5344CB8AC3E}">
        <p14:creationId xmlns:p14="http://schemas.microsoft.com/office/powerpoint/2010/main" val="22569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5</a:t>
            </a:fld>
            <a:endParaRPr lang="pl-PL"/>
          </a:p>
        </p:txBody>
      </p:sp>
    </p:spTree>
    <p:extLst>
      <p:ext uri="{BB962C8B-B14F-4D97-AF65-F5344CB8AC3E}">
        <p14:creationId xmlns:p14="http://schemas.microsoft.com/office/powerpoint/2010/main" val="64410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41</a:t>
            </a:fld>
            <a:endParaRPr lang="pl-PL"/>
          </a:p>
        </p:txBody>
      </p:sp>
    </p:spTree>
    <p:extLst>
      <p:ext uri="{BB962C8B-B14F-4D97-AF65-F5344CB8AC3E}">
        <p14:creationId xmlns:p14="http://schemas.microsoft.com/office/powerpoint/2010/main" val="445716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42</a:t>
            </a:fld>
            <a:endParaRPr lang="pl-PL"/>
          </a:p>
        </p:txBody>
      </p:sp>
    </p:spTree>
    <p:extLst>
      <p:ext uri="{BB962C8B-B14F-4D97-AF65-F5344CB8AC3E}">
        <p14:creationId xmlns:p14="http://schemas.microsoft.com/office/powerpoint/2010/main" val="2006609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43</a:t>
            </a:fld>
            <a:endParaRPr lang="pl-PL"/>
          </a:p>
        </p:txBody>
      </p:sp>
    </p:spTree>
    <p:extLst>
      <p:ext uri="{BB962C8B-B14F-4D97-AF65-F5344CB8AC3E}">
        <p14:creationId xmlns:p14="http://schemas.microsoft.com/office/powerpoint/2010/main" val="3811386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44</a:t>
            </a:fld>
            <a:endParaRPr lang="pl-PL"/>
          </a:p>
        </p:txBody>
      </p:sp>
    </p:spTree>
    <p:extLst>
      <p:ext uri="{BB962C8B-B14F-4D97-AF65-F5344CB8AC3E}">
        <p14:creationId xmlns:p14="http://schemas.microsoft.com/office/powerpoint/2010/main" val="147393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45</a:t>
            </a:fld>
            <a:endParaRPr lang="pl-PL"/>
          </a:p>
        </p:txBody>
      </p:sp>
    </p:spTree>
    <p:extLst>
      <p:ext uri="{BB962C8B-B14F-4D97-AF65-F5344CB8AC3E}">
        <p14:creationId xmlns:p14="http://schemas.microsoft.com/office/powerpoint/2010/main" val="2676549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46</a:t>
            </a:fld>
            <a:endParaRPr lang="pl-PL"/>
          </a:p>
        </p:txBody>
      </p:sp>
    </p:spTree>
    <p:extLst>
      <p:ext uri="{BB962C8B-B14F-4D97-AF65-F5344CB8AC3E}">
        <p14:creationId xmlns:p14="http://schemas.microsoft.com/office/powerpoint/2010/main" val="181968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47</a:t>
            </a:fld>
            <a:endParaRPr lang="pl-PL"/>
          </a:p>
        </p:txBody>
      </p:sp>
    </p:spTree>
    <p:extLst>
      <p:ext uri="{BB962C8B-B14F-4D97-AF65-F5344CB8AC3E}">
        <p14:creationId xmlns:p14="http://schemas.microsoft.com/office/powerpoint/2010/main" val="2583302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48</a:t>
            </a:fld>
            <a:endParaRPr lang="pl-PL"/>
          </a:p>
        </p:txBody>
      </p:sp>
    </p:spTree>
    <p:extLst>
      <p:ext uri="{BB962C8B-B14F-4D97-AF65-F5344CB8AC3E}">
        <p14:creationId xmlns:p14="http://schemas.microsoft.com/office/powerpoint/2010/main" val="17205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6</a:t>
            </a:fld>
            <a:endParaRPr lang="pl-PL"/>
          </a:p>
        </p:txBody>
      </p:sp>
    </p:spTree>
    <p:extLst>
      <p:ext uri="{BB962C8B-B14F-4D97-AF65-F5344CB8AC3E}">
        <p14:creationId xmlns:p14="http://schemas.microsoft.com/office/powerpoint/2010/main" val="16724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7</a:t>
            </a:fld>
            <a:endParaRPr lang="pl-PL"/>
          </a:p>
        </p:txBody>
      </p:sp>
    </p:spTree>
    <p:extLst>
      <p:ext uri="{BB962C8B-B14F-4D97-AF65-F5344CB8AC3E}">
        <p14:creationId xmlns:p14="http://schemas.microsoft.com/office/powerpoint/2010/main" val="185446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8</a:t>
            </a:fld>
            <a:endParaRPr lang="pl-PL"/>
          </a:p>
        </p:txBody>
      </p:sp>
    </p:spTree>
    <p:extLst>
      <p:ext uri="{BB962C8B-B14F-4D97-AF65-F5344CB8AC3E}">
        <p14:creationId xmlns:p14="http://schemas.microsoft.com/office/powerpoint/2010/main" val="329186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9</a:t>
            </a:fld>
            <a:endParaRPr lang="pl-PL"/>
          </a:p>
        </p:txBody>
      </p:sp>
    </p:spTree>
    <p:extLst>
      <p:ext uri="{BB962C8B-B14F-4D97-AF65-F5344CB8AC3E}">
        <p14:creationId xmlns:p14="http://schemas.microsoft.com/office/powerpoint/2010/main" val="362591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8865B63-23B5-42B7-BD8D-C6589F8D4840}" type="slidenum">
              <a:rPr lang="pl-PL" smtClean="0"/>
              <a:t>10</a:t>
            </a:fld>
            <a:endParaRPr lang="pl-PL"/>
          </a:p>
        </p:txBody>
      </p:sp>
    </p:spTree>
    <p:extLst>
      <p:ext uri="{BB962C8B-B14F-4D97-AF65-F5344CB8AC3E}">
        <p14:creationId xmlns:p14="http://schemas.microsoft.com/office/powerpoint/2010/main" val="69548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B110583-F65F-445F-B9AB-5EA2C482DAE3}" type="datetime1">
              <a:rPr lang="pl-PL" smtClean="0"/>
              <a:t>17.01.2019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63829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D4185E7-AB9E-4672-AF86-00EEA1FF00C4}" type="datetime1">
              <a:rPr lang="pl-PL" smtClean="0"/>
              <a:t>17.01.2019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3726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335ADA7-6A76-441C-BB86-07B3155A04BC}" type="datetime1">
              <a:rPr lang="pl-PL" smtClean="0"/>
              <a:t>17.01.2019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018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33FD251-CC29-4E00-A8CA-EC4E6D0EEC81}" type="datetime1">
              <a:rPr lang="pl-PL" smtClean="0"/>
              <a:t>17.01.2019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342082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5094E96-CE54-4C1F-82CF-7FE8D18F13E6}" type="datetime1">
              <a:rPr lang="pl-PL" smtClean="0"/>
              <a:t>17.01.2019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98246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55B770F-3EB2-4269-B9F1-D07572D90072}" type="datetime1">
              <a:rPr lang="pl-PL" smtClean="0"/>
              <a:t>17.01.2019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73496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1C3596-4C0A-4309-AD47-FBFED13B1F1F}" type="datetime1">
              <a:rPr lang="pl-PL" smtClean="0"/>
              <a:t>17.01.2019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1593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3AE1965-FF4D-4F17-A414-6FDF806E8CA9}" type="datetime1">
              <a:rPr lang="pl-PL" smtClean="0"/>
              <a:t>17.01.2019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159174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EE1D1D-0B71-43B0-90FA-CFD2CFBD708A}" type="datetime1">
              <a:rPr lang="pl-PL" smtClean="0"/>
              <a:t>17.01.2019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71218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93574D4-08A8-4CC1-A0DA-A4438ABF6DDF}" type="datetime1">
              <a:rPr lang="pl-PL" smtClean="0"/>
              <a:t>17.01.2019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88487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80A31BB3-DC04-46DA-BD33-E1C163A6F9A3}" type="datetime1">
              <a:rPr lang="pl-PL" smtClean="0"/>
              <a:t>17.01.2019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416AB9B-29CC-41B5-BC0A-919D45734DF7}" type="slidenum">
              <a:rPr lang="pl-PL" smtClean="0"/>
              <a:t>‹#›</a:t>
            </a:fld>
            <a:endParaRPr lang="pl-PL"/>
          </a:p>
        </p:txBody>
      </p:sp>
    </p:spTree>
    <p:extLst>
      <p:ext uri="{BB962C8B-B14F-4D97-AF65-F5344CB8AC3E}">
        <p14:creationId xmlns:p14="http://schemas.microsoft.com/office/powerpoint/2010/main" val="247113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328C7-48B8-4023-B4A8-F0D502C76B41}" type="datetime1">
              <a:rPr lang="pl-PL" smtClean="0"/>
              <a:t>17.01.2019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6AB9B-29CC-41B5-BC0A-919D45734DF7}" type="slidenum">
              <a:rPr lang="pl-PL" smtClean="0"/>
              <a:t>‹#›</a:t>
            </a:fld>
            <a:endParaRPr lang="pl-PL"/>
          </a:p>
        </p:txBody>
      </p:sp>
    </p:spTree>
    <p:extLst>
      <p:ext uri="{BB962C8B-B14F-4D97-AF65-F5344CB8AC3E}">
        <p14:creationId xmlns:p14="http://schemas.microsoft.com/office/powerpoint/2010/main" val="127804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hyperlink" Target="https://www.youtube.com/watch?v=AIAS65pcuVg&amp;list=PLSHIqPCSNDse35rUBjaYpAMb_vEDfpwjQ&amp;indexs=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2568119" y="63111"/>
            <a:ext cx="7318520" cy="938073"/>
          </a:xfrm>
          <a:prstGeom prst="rect">
            <a:avLst/>
          </a:prstGeom>
        </p:spPr>
      </p:pic>
      <p:sp>
        <p:nvSpPr>
          <p:cNvPr id="2" name="Tytuł 1"/>
          <p:cNvSpPr>
            <a:spLocks noGrp="1"/>
          </p:cNvSpPr>
          <p:nvPr>
            <p:ph type="ctrTitle"/>
          </p:nvPr>
        </p:nvSpPr>
        <p:spPr/>
        <p:txBody>
          <a:bodyPr/>
          <a:lstStyle/>
          <a:p>
            <a:r>
              <a:rPr lang="pl-PL" dirty="0"/>
              <a:t>DOSKONALENIE TRENERÓW WSPOMAGANIA OŚWIATY</a:t>
            </a:r>
          </a:p>
        </p:txBody>
      </p:sp>
      <p:sp>
        <p:nvSpPr>
          <p:cNvPr id="3" name="Podtytuł 2"/>
          <p:cNvSpPr>
            <a:spLocks noGrp="1"/>
          </p:cNvSpPr>
          <p:nvPr>
            <p:ph type="subTitle" idx="1"/>
          </p:nvPr>
        </p:nvSpPr>
        <p:spPr/>
        <p:txBody>
          <a:bodyPr/>
          <a:lstStyle/>
          <a:p>
            <a:r>
              <a:rPr lang="pl-PL" dirty="0"/>
              <a:t>Projekt współfinansowany przez Unię Europejską ze środków Europejskiego Funduszu Społecznego w ramach Programu Operacyjnego Wiedza Edukacja Rozwój 2014-2020, Działanie 2.10. Wysoka jakość systemu oświaty.</a:t>
            </a:r>
          </a:p>
        </p:txBody>
      </p:sp>
      <p:sp>
        <p:nvSpPr>
          <p:cNvPr id="5" name="Tytuł 1"/>
          <p:cNvSpPr txBox="1">
            <a:spLocks/>
          </p:cNvSpPr>
          <p:nvPr/>
        </p:nvSpPr>
        <p:spPr>
          <a:xfrm>
            <a:off x="838200" y="1"/>
            <a:ext cx="10481441" cy="111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pic>
        <p:nvPicPr>
          <p:cNvPr id="8" name="Obraz 7"/>
          <p:cNvPicPr>
            <a:picLocks noChangeAspect="1"/>
          </p:cNvPicPr>
          <p:nvPr/>
        </p:nvPicPr>
        <p:blipFill>
          <a:blip r:embed="rId3"/>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01544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ctr">
              <a:buNone/>
            </a:pPr>
            <a:r>
              <a:rPr lang="pl-PL" sz="5400" dirty="0"/>
              <a:t>Moduł I</a:t>
            </a:r>
          </a:p>
          <a:p>
            <a:pPr marL="0" indent="0" algn="ctr">
              <a:buNone/>
            </a:pPr>
            <a:endParaRPr lang="pl-PL" sz="5400" dirty="0"/>
          </a:p>
          <a:p>
            <a:pPr marL="0" indent="0" algn="ctr">
              <a:buNone/>
            </a:pPr>
            <a:r>
              <a:rPr lang="pl-PL" sz="5400" dirty="0"/>
              <a:t>Wspomaganie pracy przedszkola </a:t>
            </a:r>
          </a:p>
          <a:p>
            <a:pPr marL="0" indent="0" algn="ctr">
              <a:buNone/>
            </a:pPr>
            <a:r>
              <a:rPr lang="pl-PL" sz="5400" dirty="0"/>
              <a:t>- wprowadzenie do szkolenia </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89687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Obraz 5">
            <a:extLst>
              <a:ext uri="{FF2B5EF4-FFF2-40B4-BE49-F238E27FC236}">
                <a16:creationId xmlns:a16="http://schemas.microsoft.com/office/drawing/2014/main" id="{A72FB53D-CABD-4567-84D9-D0CA89EFB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ytuł 1">
            <a:extLst>
              <a:ext uri="{FF2B5EF4-FFF2-40B4-BE49-F238E27FC236}">
                <a16:creationId xmlns:a16="http://schemas.microsoft.com/office/drawing/2014/main" id="{DD93F6BA-D988-4C53-A6B6-7BB9C13334BD}"/>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21508" name="Symbol zastępczy zawartości 2">
            <a:extLst>
              <a:ext uri="{FF2B5EF4-FFF2-40B4-BE49-F238E27FC236}">
                <a16:creationId xmlns:a16="http://schemas.microsoft.com/office/drawing/2014/main" id="{E5B9F7F7-BC10-40B1-9EE2-9C20745DB19B}"/>
              </a:ext>
            </a:extLst>
          </p:cNvPr>
          <p:cNvSpPr>
            <a:spLocks noGrp="1"/>
          </p:cNvSpPr>
          <p:nvPr>
            <p:ph idx="1"/>
          </p:nvPr>
        </p:nvSpPr>
        <p:spPr>
          <a:xfrm>
            <a:off x="838200" y="1112838"/>
            <a:ext cx="10648950" cy="4702175"/>
          </a:xfrm>
        </p:spPr>
        <p:txBody>
          <a:bodyPr/>
          <a:lstStyle/>
          <a:p>
            <a:pPr algn="just" eaLnBrk="1" hangingPunct="1">
              <a:buFont typeface="Arial" panose="020B0604020202020204" pitchFamily="34" charset="0"/>
              <a:buNone/>
            </a:pPr>
            <a:r>
              <a:rPr lang="pl-PL" altLang="pl-PL" sz="3200" b="1" dirty="0"/>
              <a:t>Istota wspomagania pracy szkoły</a:t>
            </a:r>
          </a:p>
          <a:p>
            <a:pPr algn="just"/>
            <a:r>
              <a:rPr lang="pl-PL" altLang="pl-PL" dirty="0"/>
              <a:t>   Kompleksowe i procesowe wspomaganie, to zapisany w prawie oświatowym, nowy,  oparty na doświadczeniach i wnioskach z projektu </a:t>
            </a:r>
            <a:r>
              <a:rPr lang="pl-PL" altLang="pl-PL" i="1" dirty="0"/>
              <a:t>Kompleksowe wspomaganie szkół i placówek</a:t>
            </a:r>
            <a:r>
              <a:rPr lang="pl-PL" altLang="pl-PL" dirty="0"/>
              <a:t> model wsparcia placówek oświatowych w rozwoju.</a:t>
            </a:r>
          </a:p>
          <a:p>
            <a:pPr algn="just"/>
            <a:r>
              <a:rPr lang="pl-PL" altLang="pl-PL" dirty="0"/>
              <a:t> Założeniem  systemu jest towarzyszenie placówkom oświatowym       w drodze do tworzenia organizacji uczącej się.</a:t>
            </a:r>
          </a:p>
          <a:p>
            <a:pPr algn="just"/>
            <a:r>
              <a:rPr lang="pl-PL" altLang="pl-PL" dirty="0"/>
              <a:t>   Wspomaganie jest procesem polegającym na zaplanowaniu                 i przeprowadzeniu działań, mających na celu poprawę jakości pracy szkoły lub placówki w zakresie wynikającym z jej potrzeb. </a:t>
            </a:r>
            <a:endParaRPr lang="pl-PL" altLang="pl-PL" b="1" dirty="0"/>
          </a:p>
        </p:txBody>
      </p:sp>
      <p:pic>
        <p:nvPicPr>
          <p:cNvPr id="21509" name="Obraz 6">
            <a:extLst>
              <a:ext uri="{FF2B5EF4-FFF2-40B4-BE49-F238E27FC236}">
                <a16:creationId xmlns:a16="http://schemas.microsoft.com/office/drawing/2014/main" id="{42F8630C-6369-4243-875D-99D39727C9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33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5">
            <a:extLst>
              <a:ext uri="{FF2B5EF4-FFF2-40B4-BE49-F238E27FC236}">
                <a16:creationId xmlns:a16="http://schemas.microsoft.com/office/drawing/2014/main" id="{04161C92-14F4-4322-A3E7-9C3BFDA4F3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ytuł 1">
            <a:extLst>
              <a:ext uri="{FF2B5EF4-FFF2-40B4-BE49-F238E27FC236}">
                <a16:creationId xmlns:a16="http://schemas.microsoft.com/office/drawing/2014/main" id="{9942E4EC-CC92-49DB-900C-EC509F1CB963}"/>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15364" name="Symbol zastępczy zawartości 2">
            <a:extLst>
              <a:ext uri="{FF2B5EF4-FFF2-40B4-BE49-F238E27FC236}">
                <a16:creationId xmlns:a16="http://schemas.microsoft.com/office/drawing/2014/main" id="{BD99F8B2-D224-457B-A4B6-D51A488110B6}"/>
              </a:ext>
            </a:extLst>
          </p:cNvPr>
          <p:cNvSpPr>
            <a:spLocks noGrp="1"/>
          </p:cNvSpPr>
          <p:nvPr>
            <p:ph idx="1"/>
          </p:nvPr>
        </p:nvSpPr>
        <p:spPr>
          <a:xfrm>
            <a:off x="838200" y="1281113"/>
            <a:ext cx="10648950" cy="4127500"/>
          </a:xfrm>
        </p:spPr>
        <p:txBody>
          <a:bodyPr>
            <a:normAutofit/>
          </a:bodyPr>
          <a:lstStyle/>
          <a:p>
            <a:pPr algn="just" eaLnBrk="1" hangingPunct="1">
              <a:buFont typeface="Arial" panose="020B0604020202020204" pitchFamily="34" charset="0"/>
              <a:buNone/>
            </a:pPr>
            <a:r>
              <a:rPr lang="pl-PL" altLang="pl-PL" dirty="0"/>
              <a:t>                   </a:t>
            </a:r>
            <a:r>
              <a:rPr lang="pl-PL" altLang="pl-PL" b="1" dirty="0"/>
              <a:t>Nowy system wspomagania szkół - założenia </a:t>
            </a:r>
            <a:r>
              <a:rPr lang="pl-PL" altLang="pl-PL" dirty="0"/>
              <a:t>:</a:t>
            </a:r>
          </a:p>
          <a:p>
            <a:pPr algn="just" eaLnBrk="1" hangingPunct="1">
              <a:buFont typeface="Arial" panose="020B0604020202020204" pitchFamily="34" charset="0"/>
              <a:buNone/>
            </a:pPr>
            <a:endParaRPr lang="pl-PL" altLang="pl-PL" dirty="0"/>
          </a:p>
          <a:p>
            <a:pPr algn="just" eaLnBrk="1" hangingPunct="1"/>
            <a:r>
              <a:rPr lang="pl-PL" altLang="pl-PL" dirty="0"/>
              <a:t> szkoła/placówka jest odpowiedzialna za własny rozwój; </a:t>
            </a:r>
          </a:p>
          <a:p>
            <a:pPr algn="just" eaLnBrk="1" hangingPunct="1"/>
            <a:r>
              <a:rPr lang="pl-PL" altLang="pl-PL" dirty="0"/>
              <a:t> rozwój szkoły/placówki może się dokonywać dzięki uczeniu się pracujących w niej nauczycieli;</a:t>
            </a:r>
          </a:p>
          <a:p>
            <a:pPr algn="just" eaLnBrk="1" hangingPunct="1"/>
            <a:r>
              <a:rPr lang="pl-PL" altLang="pl-PL" dirty="0"/>
              <a:t> partnerami szkoły, pomagającymi jej w rozwoju, są powołane do tego celu instytucje: ośrodki doskonalenia nauczycieli, poradnie psychologiczno-pedagogiczne, biblioteki pedagogiczne.</a:t>
            </a:r>
          </a:p>
        </p:txBody>
      </p:sp>
      <p:pic>
        <p:nvPicPr>
          <p:cNvPr id="15365" name="Obraz 6">
            <a:extLst>
              <a:ext uri="{FF2B5EF4-FFF2-40B4-BE49-F238E27FC236}">
                <a16:creationId xmlns:a16="http://schemas.microsoft.com/office/drawing/2014/main" id="{32C28AE7-5730-4B0D-80FF-3C56D3BB1D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4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az 5">
            <a:extLst>
              <a:ext uri="{FF2B5EF4-FFF2-40B4-BE49-F238E27FC236}">
                <a16:creationId xmlns:a16="http://schemas.microsoft.com/office/drawing/2014/main" id="{17BF6E57-CE84-47AE-86B7-6B7934601E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ytuł 1">
            <a:extLst>
              <a:ext uri="{FF2B5EF4-FFF2-40B4-BE49-F238E27FC236}">
                <a16:creationId xmlns:a16="http://schemas.microsoft.com/office/drawing/2014/main" id="{67CC30B1-26DE-45AB-A980-C6C6D681452F}"/>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17412" name="Symbol zastępczy zawartości 2">
            <a:extLst>
              <a:ext uri="{FF2B5EF4-FFF2-40B4-BE49-F238E27FC236}">
                <a16:creationId xmlns:a16="http://schemas.microsoft.com/office/drawing/2014/main" id="{EB46CFE5-3E82-43B8-960C-6063F43878C2}"/>
              </a:ext>
            </a:extLst>
          </p:cNvPr>
          <p:cNvSpPr>
            <a:spLocks noGrp="1"/>
          </p:cNvSpPr>
          <p:nvPr>
            <p:ph idx="1"/>
          </p:nvPr>
        </p:nvSpPr>
        <p:spPr>
          <a:xfrm>
            <a:off x="838200" y="1025524"/>
            <a:ext cx="10961688" cy="4995447"/>
          </a:xfrm>
        </p:spPr>
        <p:txBody>
          <a:bodyPr/>
          <a:lstStyle/>
          <a:p>
            <a:pPr marL="342900" indent="-342900" algn="just" eaLnBrk="1" hangingPunct="1">
              <a:buFont typeface="Arial" panose="020B0604020202020204" pitchFamily="34" charset="0"/>
              <a:buNone/>
            </a:pPr>
            <a:r>
              <a:rPr lang="pl-PL" altLang="pl-PL" b="1" dirty="0"/>
              <a:t>Założenia nowego modelu wspomagania szkół:</a:t>
            </a:r>
            <a:endParaRPr lang="pl-PL" altLang="pl-PL" sz="900" b="1" dirty="0"/>
          </a:p>
          <a:p>
            <a:pPr algn="just"/>
            <a:r>
              <a:rPr lang="pl-PL" altLang="pl-PL" sz="2000" dirty="0"/>
              <a:t>Wspomaganie jest adresowane do przedszkola, szkoły i placówki, nie zaś wyłącznie do poszczególnych osób lub grup, takich jak dyrektor czy nauczyciele, co oznacza, że poprzez doskonalenie nauczycieli, pomoc psychologiczno-pedagogiczną oraz system informacji pedagogicznej zapewniany przez biblioteki pedagogiczne, oddziałuje się całościowo na przedszkole, szkołę i placówkę, rozumianych jako złożony, wieloaspektowy system (organizacja); </a:t>
            </a:r>
          </a:p>
          <a:p>
            <a:pPr algn="just"/>
            <a:r>
              <a:rPr lang="pl-PL" altLang="pl-PL" sz="2000" dirty="0"/>
              <a:t>Wspomaganie pomaga szkole w rozwiązywaniu problemów, a co za tym idzie nie wyręcza jej ani nie narzuca rozwiązań. Oznacza to, że placówki systemu wspomagania muszą uwzględniać podmiotową, autonomiczną rolę szkoły lub placówki i ściśle z nią współpracować przy organizowaniu i realizacji wszelkich działań ją wspierających.</a:t>
            </a:r>
          </a:p>
          <a:p>
            <a:pPr algn="just"/>
            <a:r>
              <a:rPr lang="pl-PL" altLang="pl-PL" sz="2000" dirty="0"/>
              <a:t>Wspomaganie wynika z analizy indywidualnej sytuacji szkoły i odpowiada na jej specyficzne potrzeby. Punktem wyjścia wszelkich działań adresowanych do nauczycieli danej szkoły powinna być rzetelna diagnoza potrzeb, angażująca społeczność szkolną, przeprowadzana przez dyrektora przedszkola, szkoły bądź placówki we współpracy z osobą odpowiedzialną za wspomaganie.</a:t>
            </a:r>
          </a:p>
        </p:txBody>
      </p:sp>
      <p:pic>
        <p:nvPicPr>
          <p:cNvPr id="17413" name="Obraz 6">
            <a:extLst>
              <a:ext uri="{FF2B5EF4-FFF2-40B4-BE49-F238E27FC236}">
                <a16:creationId xmlns:a16="http://schemas.microsoft.com/office/drawing/2014/main" id="{376F09EB-4AF7-4C28-BBB4-DC00EB6993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63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az 5">
            <a:extLst>
              <a:ext uri="{FF2B5EF4-FFF2-40B4-BE49-F238E27FC236}">
                <a16:creationId xmlns:a16="http://schemas.microsoft.com/office/drawing/2014/main" id="{74F9D168-CBFA-46E5-AA73-AC1CD7479B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ytuł 1">
            <a:extLst>
              <a:ext uri="{FF2B5EF4-FFF2-40B4-BE49-F238E27FC236}">
                <a16:creationId xmlns:a16="http://schemas.microsoft.com/office/drawing/2014/main" id="{4F602DD9-4A81-4DEB-9AAE-4C8C3AE7DED5}"/>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19460" name="Symbol zastępczy zawartości 2">
            <a:extLst>
              <a:ext uri="{FF2B5EF4-FFF2-40B4-BE49-F238E27FC236}">
                <a16:creationId xmlns:a16="http://schemas.microsoft.com/office/drawing/2014/main" id="{5281724B-F082-4D95-A0AF-83E27867F2E2}"/>
              </a:ext>
            </a:extLst>
          </p:cNvPr>
          <p:cNvSpPr>
            <a:spLocks noGrp="1"/>
          </p:cNvSpPr>
          <p:nvPr>
            <p:ph idx="1"/>
          </p:nvPr>
        </p:nvSpPr>
        <p:spPr>
          <a:xfrm>
            <a:off x="838200" y="1025524"/>
            <a:ext cx="10648950" cy="4896973"/>
          </a:xfrm>
        </p:spPr>
        <p:txBody>
          <a:bodyPr/>
          <a:lstStyle/>
          <a:p>
            <a:pPr algn="just" eaLnBrk="1" hangingPunct="1">
              <a:buFont typeface="Arial" panose="020B0604020202020204" pitchFamily="34" charset="0"/>
              <a:buNone/>
            </a:pPr>
            <a:r>
              <a:rPr lang="pl-PL" altLang="pl-PL" b="1" dirty="0"/>
              <a:t>Założenia nowego modelu wspomagania szkół:</a:t>
            </a:r>
          </a:p>
          <a:p>
            <a:pPr algn="just" eaLnBrk="1" hangingPunct="1">
              <a:buFont typeface="Arial" panose="020B0604020202020204" pitchFamily="34" charset="0"/>
              <a:buNone/>
            </a:pPr>
            <a:endParaRPr lang="pl-PL" altLang="pl-PL" sz="800" dirty="0"/>
          </a:p>
          <a:p>
            <a:pPr algn="just"/>
            <a:r>
              <a:rPr lang="pl-PL" altLang="pl-PL" sz="2400" dirty="0"/>
              <a:t>Wspomaganie jest procesem, czyli odchodzeniem od pojedynczych, incydentalnych form pomocy na rzecz długofalowych, obejmujących cały proces wspomagania, poczynając od przeprowadzenia we współpracy z przedszkolem, szkołą lub placówką diagnozy potrzeb, poprzez pomoc w realizacji zaplanowanych działań, towarzyszenie im w trakcie wprowadzanej zmiany, aż po wspólną ocenę efektów i współpracę przy opracowaniu wniosków do dalszej pracy.</a:t>
            </a:r>
          </a:p>
          <a:p>
            <a:pPr algn="just"/>
            <a:r>
              <a:rPr lang="pl-PL" altLang="pl-PL" sz="2400" dirty="0"/>
              <a:t>W procesie wspomagania powinno się także uwzględniać efekty kształcenia,                       w szczególności wyniki ewaluacji zewnętrznej i wewnętrznej szkoły lub placówki oraz wyniki sprawdzianu i egzaminów zewnętrznych, a także dostosowywać działania do kierunków polityki oświatowej państwa i wprowadzanych zmian          w systemie oświaty.</a:t>
            </a:r>
          </a:p>
        </p:txBody>
      </p:sp>
      <p:pic>
        <p:nvPicPr>
          <p:cNvPr id="19461" name="Obraz 6">
            <a:extLst>
              <a:ext uri="{FF2B5EF4-FFF2-40B4-BE49-F238E27FC236}">
                <a16:creationId xmlns:a16="http://schemas.microsoft.com/office/drawing/2014/main" id="{8AD8BDC0-542A-4E51-875C-F55F9B66C3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44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447009"/>
          </a:xfrm>
        </p:spPr>
        <p:txBody>
          <a:bodyPr>
            <a:normAutofit lnSpcReduction="10000"/>
          </a:bodyPr>
          <a:lstStyle/>
          <a:p>
            <a:pPr marL="0" indent="0" algn="just">
              <a:buNone/>
            </a:pPr>
            <a:r>
              <a:rPr lang="pl-PL" b="1" dirty="0"/>
              <a:t>Wspomaganie przedszkoli, szkół i placówek obejmuje: </a:t>
            </a:r>
          </a:p>
          <a:p>
            <a:pPr marL="0" indent="0" algn="just">
              <a:buNone/>
            </a:pPr>
            <a:endParaRPr lang="pl-PL" sz="1600" b="1" dirty="0"/>
          </a:p>
          <a:p>
            <a:pPr algn="just"/>
            <a:r>
              <a:rPr lang="pl-PL" dirty="0"/>
              <a:t>pomoc w diagnozowaniu potrzeb przedszkola, szkoły lub placówki; </a:t>
            </a:r>
          </a:p>
          <a:p>
            <a:pPr algn="just"/>
            <a:r>
              <a:rPr lang="pl-PL" dirty="0"/>
              <a:t>ustalenie sposobów działania prowadzących do zaspokojenia potrzeb przedszkola, szkoły lub placówki; </a:t>
            </a:r>
          </a:p>
          <a:p>
            <a:pPr algn="just"/>
            <a:r>
              <a:rPr lang="pl-PL" dirty="0"/>
              <a:t>zaplanowanie form wspomagania i ich realizację; </a:t>
            </a:r>
          </a:p>
          <a:p>
            <a:pPr algn="just"/>
            <a:r>
              <a:rPr lang="pl-PL" dirty="0"/>
              <a:t>wspólną ocenę efektów i opracowanie wniosków z realizacji zaplanowanych form wspomagania;</a:t>
            </a:r>
          </a:p>
          <a:p>
            <a:pPr algn="just"/>
            <a:r>
              <a:rPr lang="pl-PL" dirty="0"/>
              <a:t>organizowanie i prowadzenie sieci współpracy i samokształcenia dla nauczycieli (oraz dyrektorów szkół/przedszkoli) </a:t>
            </a:r>
          </a:p>
          <a:p>
            <a:endParaRPr lang="pl-PL" dirty="0"/>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2967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az 5">
            <a:extLst>
              <a:ext uri="{FF2B5EF4-FFF2-40B4-BE49-F238E27FC236}">
                <a16:creationId xmlns:a16="http://schemas.microsoft.com/office/drawing/2014/main" id="{BAE5325A-2772-4242-9AC4-37D40909EC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ytuł 1">
            <a:extLst>
              <a:ext uri="{FF2B5EF4-FFF2-40B4-BE49-F238E27FC236}">
                <a16:creationId xmlns:a16="http://schemas.microsoft.com/office/drawing/2014/main" id="{A1B5C34B-B9A6-4817-B86D-95750977D3F4}"/>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23556" name="Symbol zastępczy zawartości 2">
            <a:extLst>
              <a:ext uri="{FF2B5EF4-FFF2-40B4-BE49-F238E27FC236}">
                <a16:creationId xmlns:a16="http://schemas.microsoft.com/office/drawing/2014/main" id="{A318CAB6-7E86-48ED-AB18-13178FAD4DDF}"/>
              </a:ext>
            </a:extLst>
          </p:cNvPr>
          <p:cNvSpPr>
            <a:spLocks noGrp="1"/>
          </p:cNvSpPr>
          <p:nvPr>
            <p:ph idx="1"/>
          </p:nvPr>
        </p:nvSpPr>
        <p:spPr>
          <a:xfrm>
            <a:off x="838200" y="1281112"/>
            <a:ext cx="10648950" cy="4782063"/>
          </a:xfrm>
        </p:spPr>
        <p:txBody>
          <a:bodyPr>
            <a:normAutofit/>
          </a:bodyPr>
          <a:lstStyle/>
          <a:p>
            <a:pPr algn="just" eaLnBrk="1" hangingPunct="1">
              <a:buFont typeface="Arial" panose="020B0604020202020204" pitchFamily="34" charset="0"/>
              <a:buNone/>
            </a:pPr>
            <a:r>
              <a:rPr lang="pl-PL" altLang="pl-PL" b="1" dirty="0"/>
              <a:t>Istotą nowego systemu wspomagania pracy szkoły jest kompleksowość wsparcia, czyli</a:t>
            </a:r>
            <a:r>
              <a:rPr lang="pl-PL" altLang="pl-PL" dirty="0"/>
              <a:t> </a:t>
            </a:r>
            <a:r>
              <a:rPr lang="pl-PL" altLang="pl-PL" b="1" dirty="0"/>
              <a:t>system procesów sprzyjających rozwojowi jakościowemu organizacji edukacyjnych/oświatowych: </a:t>
            </a:r>
            <a:endParaRPr lang="pl-PL" altLang="pl-PL" dirty="0"/>
          </a:p>
          <a:p>
            <a:pPr algn="just"/>
            <a:r>
              <a:rPr lang="pl-PL" altLang="pl-PL" sz="2600" dirty="0"/>
              <a:t>praca zorientowana na zaspokojenie zdiagnozowanych potrzeb konkretnego przedszkola, szkoły, placówki,</a:t>
            </a:r>
          </a:p>
          <a:p>
            <a:pPr algn="just"/>
            <a:r>
              <a:rPr lang="pl-PL" altLang="pl-PL" sz="2600" dirty="0"/>
              <a:t>towarzyszenie przedszkolu, szkole, placówce w doskonaleniu pracy poprzez rozwiązywanie problemów, stosowanie nowych strategii działań w praktyce   i sprawdzaniu efektywności podejmowanych działań,</a:t>
            </a:r>
          </a:p>
          <a:p>
            <a:pPr algn="just"/>
            <a:r>
              <a:rPr lang="pl-PL" altLang="pl-PL" sz="2600" dirty="0"/>
              <a:t>wyzwalanie zaangażowania wszystkich uczestników procesu wspomagania,</a:t>
            </a:r>
          </a:p>
          <a:p>
            <a:pPr algn="just"/>
            <a:r>
              <a:rPr lang="pl-PL" altLang="pl-PL" sz="2600" dirty="0"/>
              <a:t>wdrażanie trwałych zmian jakościowych.</a:t>
            </a:r>
          </a:p>
          <a:p>
            <a:pPr algn="ctr" eaLnBrk="1" hangingPunct="1">
              <a:buFont typeface="Arial" panose="020B0604020202020204" pitchFamily="34" charset="0"/>
              <a:buNone/>
            </a:pPr>
            <a:endParaRPr lang="pl-PL" altLang="pl-PL" b="1" dirty="0"/>
          </a:p>
          <a:p>
            <a:pPr eaLnBrk="1" hangingPunct="1"/>
            <a:endParaRPr lang="pl-PL" altLang="pl-PL" dirty="0"/>
          </a:p>
        </p:txBody>
      </p:sp>
      <p:pic>
        <p:nvPicPr>
          <p:cNvPr id="23557" name="Obraz 6">
            <a:extLst>
              <a:ext uri="{FF2B5EF4-FFF2-40B4-BE49-F238E27FC236}">
                <a16:creationId xmlns:a16="http://schemas.microsoft.com/office/drawing/2014/main" id="{792C6176-24D1-406D-9D54-72EF2734F1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62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Obraz 5">
            <a:extLst>
              <a:ext uri="{FF2B5EF4-FFF2-40B4-BE49-F238E27FC236}">
                <a16:creationId xmlns:a16="http://schemas.microsoft.com/office/drawing/2014/main" id="{D16DCFD8-096C-4921-B250-2615D2239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0"/>
            <a:ext cx="73183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ytuł 1">
            <a:extLst>
              <a:ext uri="{FF2B5EF4-FFF2-40B4-BE49-F238E27FC236}">
                <a16:creationId xmlns:a16="http://schemas.microsoft.com/office/drawing/2014/main" id="{8044F701-3BE4-4904-AB0B-A32680CDFA8B}"/>
              </a:ext>
            </a:extLst>
          </p:cNvPr>
          <p:cNvSpPr>
            <a:spLocks noGrp="1"/>
          </p:cNvSpPr>
          <p:nvPr>
            <p:ph type="title"/>
          </p:nvPr>
        </p:nvSpPr>
        <p:spPr>
          <a:xfrm>
            <a:off x="922338" y="-87313"/>
            <a:ext cx="10480675" cy="1112838"/>
          </a:xfrm>
        </p:spPr>
        <p:txBody>
          <a:bodyPr/>
          <a:lstStyle/>
          <a:p>
            <a:pPr algn="ctr" eaLnBrk="1" hangingPunct="1"/>
            <a:br>
              <a:rPr lang="pl-PL" altLang="pl-PL" sz="1000"/>
            </a:br>
            <a:br>
              <a:rPr lang="pl-PL" altLang="pl-PL" sz="1000"/>
            </a:br>
            <a:br>
              <a:rPr lang="pl-PL" altLang="pl-PL" sz="1000"/>
            </a:br>
            <a:br>
              <a:rPr lang="pl-PL" altLang="pl-PL" sz="1000"/>
            </a:br>
            <a:br>
              <a:rPr lang="pl-PL" altLang="pl-PL" sz="1000"/>
            </a:br>
            <a:br>
              <a:rPr lang="pl-PL" altLang="pl-PL" sz="1000"/>
            </a:br>
            <a:r>
              <a:rPr lang="pl-PL" altLang="pl-PL" sz="1200" i="1"/>
              <a:t>DOSKONALENIE TRENERÓW WSPOMAGANIA OŚWIATY  </a:t>
            </a:r>
            <a:r>
              <a:rPr lang="pl-PL" altLang="pl-PL" sz="1200"/>
              <a:t>POWR.02.10.00-00-7015/17</a:t>
            </a:r>
          </a:p>
        </p:txBody>
      </p:sp>
      <p:sp>
        <p:nvSpPr>
          <p:cNvPr id="16388" name="Symbol zastępczy zawartości 2">
            <a:extLst>
              <a:ext uri="{FF2B5EF4-FFF2-40B4-BE49-F238E27FC236}">
                <a16:creationId xmlns:a16="http://schemas.microsoft.com/office/drawing/2014/main" id="{4CA3BE23-7571-4E8F-8447-51D08727AEA8}"/>
              </a:ext>
            </a:extLst>
          </p:cNvPr>
          <p:cNvSpPr>
            <a:spLocks noGrp="1"/>
          </p:cNvSpPr>
          <p:nvPr>
            <p:ph idx="1"/>
          </p:nvPr>
        </p:nvSpPr>
        <p:spPr>
          <a:xfrm>
            <a:off x="838200" y="1281113"/>
            <a:ext cx="10648950" cy="4533900"/>
          </a:xfrm>
        </p:spPr>
        <p:txBody>
          <a:bodyPr>
            <a:normAutofit/>
          </a:bodyPr>
          <a:lstStyle/>
          <a:p>
            <a:pPr algn="just" eaLnBrk="1" hangingPunct="1">
              <a:buFont typeface="Arial" charset="0"/>
              <a:buNone/>
              <a:defRPr/>
            </a:pPr>
            <a:r>
              <a:rPr lang="pl-PL" sz="2400" b="1" dirty="0"/>
              <a:t>Wspomaganie pracy szkoły to system świadomie i racjonalnie dobranych procesów ukierunkowanych na rozwój jakościowy przedszkoli i szkół na który składa się:</a:t>
            </a:r>
            <a:endParaRPr lang="pl-PL" sz="2400" dirty="0"/>
          </a:p>
          <a:p>
            <a:pPr marL="457200" indent="-457200" algn="just" eaLnBrk="1" hangingPunct="1">
              <a:buFont typeface="Arial" charset="0"/>
              <a:buAutoNum type="arabicPeriod"/>
              <a:defRPr/>
            </a:pPr>
            <a:r>
              <a:rPr lang="pl-PL" sz="2300" b="1" dirty="0"/>
              <a:t>Diagnoza </a:t>
            </a:r>
            <a:r>
              <a:rPr lang="pl-PL" sz="2300" dirty="0"/>
              <a:t>– rozpoznanie potrzeb nauczycieli i potrzeb instytucjonalnych zgłaszanych przez przedszkola/szkoły dotyczących nabywania/wzbogacania wiedzy i poszerzania umiejętności, wzajemnego wsparcia  i dzielenia się doświadczeniami. Jej wyniki stanowią kierunek planowania działań sprzyjających rozwojowi przedszkola/szkoły</a:t>
            </a:r>
          </a:p>
          <a:p>
            <a:pPr marL="457200" indent="-457200" algn="just" eaLnBrk="1" hangingPunct="1">
              <a:buFont typeface="Arial" charset="0"/>
              <a:buAutoNum type="arabicPeriod"/>
              <a:defRPr/>
            </a:pPr>
            <a:r>
              <a:rPr lang="pl-PL" sz="2300" b="1" dirty="0"/>
              <a:t>Integracja zasobów </a:t>
            </a:r>
            <a:r>
              <a:rPr lang="pl-PL" sz="2300" dirty="0"/>
              <a:t>– połączenie wsparcia wszystkich podmiotów udzielających wsparcia, podmiotów otrzymujących wsparcie i mogących wspierać innych</a:t>
            </a:r>
          </a:p>
          <a:p>
            <a:pPr marL="457200" indent="-457200" algn="just" eaLnBrk="1" hangingPunct="1">
              <a:buFont typeface="Arial" charset="0"/>
              <a:buAutoNum type="arabicPeriod"/>
              <a:defRPr/>
            </a:pPr>
            <a:r>
              <a:rPr lang="pl-PL" sz="2300" b="1" dirty="0"/>
              <a:t>Zaspokojenie potrzeb </a:t>
            </a:r>
            <a:r>
              <a:rPr lang="pl-PL" sz="2300" dirty="0"/>
              <a:t>– organizacja i realizacja wsparcia jego odbiorców (dyrektorów, nauczycieli) w zakresie treści kierunkowych i interdyscyplinarnych           i w formach organizacyjnych ustalonych na etapie diagnozy z wykorzystaniem rozpoznanych zasobów (instytucji i osób wspierających) </a:t>
            </a:r>
          </a:p>
          <a:p>
            <a:pPr marL="0" indent="0" eaLnBrk="1" hangingPunct="1">
              <a:buNone/>
              <a:defRPr/>
            </a:pPr>
            <a:endParaRPr lang="pl-PL" sz="2000" dirty="0"/>
          </a:p>
        </p:txBody>
      </p:sp>
      <p:pic>
        <p:nvPicPr>
          <p:cNvPr id="25605" name="Obraz 6">
            <a:extLst>
              <a:ext uri="{FF2B5EF4-FFF2-40B4-BE49-F238E27FC236}">
                <a16:creationId xmlns:a16="http://schemas.microsoft.com/office/drawing/2014/main" id="{0748A062-230B-4351-88BF-9C4993A0BE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5815013"/>
            <a:ext cx="73279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98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026085"/>
            <a:ext cx="10649607" cy="4789500"/>
          </a:xfrm>
        </p:spPr>
        <p:txBody>
          <a:bodyPr>
            <a:normAutofit fontScale="85000" lnSpcReduction="20000"/>
          </a:bodyPr>
          <a:lstStyle/>
          <a:p>
            <a:pPr marL="457200" indent="-457200" algn="just">
              <a:buFont typeface="Arial" charset="0"/>
              <a:buAutoNum type="arabicPeriod" startAt="4"/>
              <a:defRPr/>
            </a:pPr>
            <a:r>
              <a:rPr lang="x-none" b="1" dirty="0"/>
              <a:t>Ewaluacja</a:t>
            </a:r>
            <a:r>
              <a:rPr lang="pl-PL" b="1" dirty="0"/>
              <a:t> </a:t>
            </a:r>
            <a:r>
              <a:rPr lang="pl-PL" dirty="0"/>
              <a:t>(formatywna i </a:t>
            </a:r>
            <a:r>
              <a:rPr lang="pl-PL" dirty="0" err="1"/>
              <a:t>sumatywna</a:t>
            </a:r>
            <a:r>
              <a:rPr lang="pl-PL" dirty="0"/>
              <a:t>) -  badanie </a:t>
            </a:r>
            <a:r>
              <a:rPr lang="x-none" dirty="0"/>
              <a:t>służąc</a:t>
            </a:r>
            <a:r>
              <a:rPr lang="pl-PL" dirty="0"/>
              <a:t>e</a:t>
            </a:r>
            <a:r>
              <a:rPr lang="x-none" dirty="0"/>
              <a:t>  celowemu, jawnemu pozyskiwaniu, gromadzeniu, analizowaniu danych i informacji o przebiegu procesu  wsparcia. Stanowi podstawę formułowania opinii o wartości wdrażanych działań i rozwiązań projektowych, w odniesieniu do ustalonych kryteriów sukcesu</a:t>
            </a:r>
            <a:r>
              <a:rPr lang="pl-PL" dirty="0"/>
              <a:t> (w tym również </a:t>
            </a:r>
            <a:r>
              <a:rPr lang="x-none" dirty="0"/>
              <a:t>autoewaluacj</a:t>
            </a:r>
            <a:r>
              <a:rPr lang="pl-PL" dirty="0"/>
              <a:t>a</a:t>
            </a:r>
            <a:r>
              <a:rPr lang="x-none" dirty="0"/>
              <a:t>, w ramach której każdy uczestnik/podmiot i realizator wsparcia dokonuje autodiagnozy i wartościuje własną pracę. </a:t>
            </a:r>
            <a:endParaRPr lang="pl-PL" dirty="0"/>
          </a:p>
          <a:p>
            <a:pPr marL="457200" indent="-457200" algn="just">
              <a:buFont typeface="Arial" charset="0"/>
              <a:buAutoNum type="arabicPeriod" startAt="4"/>
              <a:defRPr/>
            </a:pPr>
            <a:r>
              <a:rPr lang="pl-PL" b="1" dirty="0"/>
              <a:t>Doskonalenie </a:t>
            </a:r>
            <a:r>
              <a:rPr lang="pl-PL" dirty="0"/>
              <a:t>– wykorzystywanie wniosków z ewaluacji formatywnej                       i autoewaluacji w podejmowaniu decyzji dotyczących wdrażania niezbędnych działań usprawniających proces wsparcia – w trakcie procesu wspomagania wpływających pozytywnie na efektywność i poziom satysfakcji uczestników/podmiotów; wykorzystanie wniosków z  ewaluacji </a:t>
            </a:r>
            <a:r>
              <a:rPr lang="pl-PL" dirty="0" err="1"/>
              <a:t>sumatywnej</a:t>
            </a:r>
            <a:r>
              <a:rPr lang="pl-PL" dirty="0"/>
              <a:t>         w ustalaniu skuteczności zrealizowanego procesu wsparcia w kontekście osiągnięcia wyznaczonych celów, wartościowaniu jego przydatności oraz rekomendowaniu go, lub zaproponowaniu zmian służących zwiększeniu jego przydatności w przypadku ponownego wdrożenia.</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17407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85000" lnSpcReduction="20000"/>
          </a:bodyPr>
          <a:lstStyle/>
          <a:p>
            <a:pPr algn="just">
              <a:lnSpc>
                <a:spcPct val="120000"/>
              </a:lnSpc>
              <a:spcBef>
                <a:spcPts val="0"/>
              </a:spcBef>
              <a:buNone/>
            </a:pPr>
            <a:r>
              <a:rPr lang="pl-PL" altLang="pl-PL" sz="3100" b="1" dirty="0"/>
              <a:t>6. Monitorowanie </a:t>
            </a:r>
            <a:r>
              <a:rPr lang="pl-PL" altLang="pl-PL" sz="3100" dirty="0"/>
              <a:t>to stały ogląd/sprawdzanie przebiegu prac na wszystkich    </a:t>
            </a:r>
          </a:p>
          <a:p>
            <a:pPr algn="just">
              <a:lnSpc>
                <a:spcPct val="120000"/>
              </a:lnSpc>
              <a:spcBef>
                <a:spcPts val="0"/>
              </a:spcBef>
              <a:buNone/>
            </a:pPr>
            <a:r>
              <a:rPr lang="pl-PL" altLang="pl-PL" sz="3100" dirty="0"/>
              <a:t>   etapach realizacji wsparcia. Służy pozyskiwaniu informacji o jakości                 i efektywności działań. Umożliwia ustalenie zgodności między tym, co było zaplanowane a tym, co zostało faktycznie wykonane (w odniesieniu do konkretnych prac i ich terminowości oraz do poziomu osiągania  celów). Sprzyja również bieżącemu reagowaniu na pojawiające się potrzeby                i zakłócenia -  wprowadzaniu korekt, modyfikacji w planie lub działaniach,     a także podejmowaniu przedsięwzięć zapobiegających wystąpieniu problemów. </a:t>
            </a:r>
          </a:p>
          <a:p>
            <a:pPr algn="just">
              <a:lnSpc>
                <a:spcPct val="120000"/>
              </a:lnSpc>
              <a:spcBef>
                <a:spcPts val="0"/>
              </a:spcBef>
              <a:buNone/>
            </a:pPr>
            <a:r>
              <a:rPr lang="pl-PL" altLang="pl-PL" sz="3100" dirty="0"/>
              <a:t>    </a:t>
            </a:r>
            <a:r>
              <a:rPr lang="pl-PL" altLang="pl-PL" sz="3100" u="sng" dirty="0"/>
              <a:t>Wyniki monitorowania są przydatne w procesie ewaluacji.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71249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lnSpcReduction="10000"/>
          </a:bodyPr>
          <a:lstStyle/>
          <a:p>
            <a:pPr algn="just"/>
            <a:r>
              <a:rPr lang="pl-PL" dirty="0"/>
              <a:t>Realizator projektu: Fundacja Rozwoju Demokracji Lokalnej Centrum Szkoleniowe w Łodzi.</a:t>
            </a:r>
          </a:p>
          <a:p>
            <a:pPr algn="just"/>
            <a:r>
              <a:rPr lang="pl-PL" dirty="0"/>
              <a:t>Partner projektu: Łódzkie Centrum Doskonalenia Nauczycieli                   i Kształcenia Praktycznego.</a:t>
            </a:r>
          </a:p>
          <a:p>
            <a:pPr algn="just"/>
            <a:r>
              <a:rPr lang="pl-PL" dirty="0"/>
              <a:t>Cel główny projektu: podniesienie kompetencji pracowników systemu wspomagania pracy szkoły oraz trenerów z terenu woj. łódzkiego            i mazowieckiego w zakresie wspomagania pracy szkół ukierunkowanego na rozwijanie kompetencji kluczowych uczniów poprzez wdrożenie programów szkoleniowo-doradczych wraz                  z obudową merytoryczną.</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52052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algn="just">
              <a:buNone/>
            </a:pPr>
            <a:r>
              <a:rPr lang="pl-PL" altLang="pl-PL" b="1" dirty="0"/>
              <a:t>Ważne jest, aby:</a:t>
            </a:r>
          </a:p>
          <a:p>
            <a:pPr algn="just">
              <a:buNone/>
            </a:pPr>
            <a:r>
              <a:rPr lang="pl-PL" altLang="pl-PL" dirty="0"/>
              <a:t>działania zorientowane na jakościowy rozwój edukacji były:</a:t>
            </a:r>
          </a:p>
          <a:p>
            <a:pPr algn="just"/>
            <a:r>
              <a:rPr lang="pl-PL" altLang="pl-PL" dirty="0"/>
              <a:t>systemowe, </a:t>
            </a:r>
          </a:p>
          <a:p>
            <a:pPr algn="just"/>
            <a:r>
              <a:rPr lang="pl-PL" altLang="pl-PL" dirty="0"/>
              <a:t>kompleksowe i skuteczne </a:t>
            </a:r>
          </a:p>
          <a:p>
            <a:pPr algn="just"/>
            <a:r>
              <a:rPr lang="pl-PL" altLang="pl-PL" dirty="0"/>
              <a:t>racjonalnie zaplanowane,</a:t>
            </a:r>
          </a:p>
          <a:p>
            <a:pPr algn="just"/>
            <a:r>
              <a:rPr lang="pl-PL" altLang="pl-PL" dirty="0"/>
              <a:t>konsekwentnie realizowane,</a:t>
            </a:r>
          </a:p>
          <a:p>
            <a:pPr algn="just"/>
            <a:r>
              <a:rPr lang="pl-PL" altLang="pl-PL" dirty="0"/>
              <a:t>poddawane monitorowaniu i ewaluacji.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95081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696489"/>
          </a:xfrm>
        </p:spPr>
        <p:txBody>
          <a:bodyPr>
            <a:normAutofit lnSpcReduction="10000"/>
          </a:bodyPr>
          <a:lstStyle/>
          <a:p>
            <a:pPr marL="0" indent="0" algn="just">
              <a:buNone/>
            </a:pPr>
            <a:r>
              <a:rPr lang="pl-PL" sz="3600" b="1" dirty="0"/>
              <a:t>Wyniki diagnozy – przykładowe określenie obszarów wymagających poprawy</a:t>
            </a:r>
          </a:p>
          <a:p>
            <a:pPr marL="0" indent="0" algn="just">
              <a:buNone/>
            </a:pPr>
            <a:endParaRPr lang="pl-PL" sz="3600" b="1" dirty="0"/>
          </a:p>
          <a:p>
            <a:pPr algn="just"/>
            <a:r>
              <a:rPr lang="pl-PL" dirty="0"/>
              <a:t>Przedszkole nie angażuje się w konkursy zewnętrzne </a:t>
            </a:r>
          </a:p>
          <a:p>
            <a:pPr marL="0" indent="0" algn="just">
              <a:buNone/>
            </a:pPr>
            <a:r>
              <a:rPr lang="pl-PL" dirty="0"/>
              <a:t>- cel SMART ?</a:t>
            </a:r>
          </a:p>
          <a:p>
            <a:pPr algn="just"/>
            <a:r>
              <a:rPr lang="pl-PL" dirty="0"/>
              <a:t>Brak zajęć w terenie</a:t>
            </a:r>
          </a:p>
          <a:p>
            <a:pPr algn="just">
              <a:buFontTx/>
              <a:buChar char="-"/>
            </a:pPr>
            <a:r>
              <a:rPr lang="pl-PL" dirty="0"/>
              <a:t>cel SMART?</a:t>
            </a:r>
          </a:p>
          <a:p>
            <a:pPr algn="just"/>
            <a:r>
              <a:rPr lang="pl-PL" dirty="0"/>
              <a:t>Zbyt mało zajęć z rodzicami</a:t>
            </a:r>
          </a:p>
          <a:p>
            <a:pPr marL="0" indent="0" algn="just">
              <a:buNone/>
            </a:pPr>
            <a:r>
              <a:rPr lang="pl-PL" dirty="0"/>
              <a:t>- cel SMART?</a:t>
            </a:r>
          </a:p>
          <a:p>
            <a:endParaRPr lang="pl-PL" sz="4000" b="1" dirty="0"/>
          </a:p>
          <a:p>
            <a:pPr marL="0" indent="0" algn="ctr">
              <a:buNone/>
            </a:pPr>
            <a:endParaRPr lang="pl-PL" sz="4000" b="1" dirty="0"/>
          </a:p>
          <a:p>
            <a:pPr marL="0" indent="0" algn="ctr">
              <a:buNone/>
            </a:pPr>
            <a:endParaRPr lang="pl-PL" sz="4000" b="1"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6732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ctr">
              <a:buNone/>
            </a:pPr>
            <a:r>
              <a:rPr lang="pl-PL" sz="4000" b="1" dirty="0"/>
              <a:t>Plan wspomagania przedszkola</a:t>
            </a:r>
          </a:p>
          <a:p>
            <a:pPr marL="0" indent="0" algn="ctr">
              <a:buNone/>
            </a:pPr>
            <a:endParaRPr lang="pl-PL" sz="4000" b="1" dirty="0"/>
          </a:p>
          <a:p>
            <a:pPr marL="0" indent="0" algn="ctr">
              <a:buNone/>
            </a:pPr>
            <a:endParaRPr lang="pl-PL" sz="4000" b="1"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9DB853FF-DE11-45BB-AF85-B68F071C08E7}"/>
              </a:ext>
            </a:extLst>
          </p:cNvPr>
          <p:cNvPicPr>
            <a:picLocks noChangeAspect="1"/>
          </p:cNvPicPr>
          <p:nvPr/>
        </p:nvPicPr>
        <p:blipFill>
          <a:blip r:embed="rId5"/>
          <a:stretch>
            <a:fillRect/>
          </a:stretch>
        </p:blipFill>
        <p:spPr>
          <a:xfrm>
            <a:off x="4533546" y="2320656"/>
            <a:ext cx="2943299" cy="2692805"/>
          </a:xfrm>
          <a:prstGeom prst="rect">
            <a:avLst/>
          </a:prstGeom>
        </p:spPr>
      </p:pic>
    </p:spTree>
    <p:extLst>
      <p:ext uri="{BB962C8B-B14F-4D97-AF65-F5344CB8AC3E}">
        <p14:creationId xmlns:p14="http://schemas.microsoft.com/office/powerpoint/2010/main" val="89992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Źródła informacji o przedszkolu:</a:t>
            </a:r>
          </a:p>
          <a:p>
            <a:pPr marL="0" indent="0" algn="just">
              <a:buNone/>
            </a:pPr>
            <a:endParaRPr lang="pl-PL" b="1" dirty="0"/>
          </a:p>
          <a:p>
            <a:pPr marL="0" indent="0" algn="just">
              <a:buNone/>
            </a:pPr>
            <a:r>
              <a:rPr lang="pl-PL" dirty="0"/>
              <a:t>• raport z ewaluacji zewnętrznej </a:t>
            </a:r>
          </a:p>
          <a:p>
            <a:pPr marL="0" indent="0" algn="just">
              <a:buNone/>
            </a:pPr>
            <a:r>
              <a:rPr lang="pl-PL" dirty="0"/>
              <a:t>• raport z przeprowadzonej ewaluacji wewnętrznej</a:t>
            </a:r>
          </a:p>
          <a:p>
            <a:pPr marL="0" indent="0" algn="just">
              <a:buNone/>
            </a:pPr>
            <a:r>
              <a:rPr lang="pl-PL" dirty="0"/>
              <a:t>• plan i sprawozdanie z nadzoru pedagogicznego </a:t>
            </a:r>
          </a:p>
          <a:p>
            <a:pPr marL="0" indent="0" algn="just">
              <a:buNone/>
            </a:pPr>
            <a:r>
              <a:rPr lang="pl-PL" dirty="0"/>
              <a:t>• plan pracy przedszkola</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93644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lnSpcReduction="10000"/>
          </a:bodyPr>
          <a:lstStyle/>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endParaRPr lang="pl-PL" dirty="0">
              <a:hlinkClick r:id="rId4"/>
            </a:endParaRPr>
          </a:p>
          <a:p>
            <a:pPr marL="0" indent="0">
              <a:buNone/>
            </a:pPr>
            <a:r>
              <a:rPr lang="pl-PL" dirty="0">
                <a:hlinkClick r:id="rId4"/>
              </a:rPr>
              <a:t>https://www.youtube.com/watch?v=AIAS65pcuVg&amp;list=PLSHIqPCSNDse35rUBjaYpAMb_vEDfpwjQ&amp;indexs=5</a:t>
            </a:r>
            <a:endParaRPr lang="pl-PL" dirty="0"/>
          </a:p>
        </p:txBody>
      </p:sp>
      <p:pic>
        <p:nvPicPr>
          <p:cNvPr id="7" name="Obraz 6"/>
          <p:cNvPicPr>
            <a:picLocks noChangeAspect="1"/>
          </p:cNvPicPr>
          <p:nvPr/>
        </p:nvPicPr>
        <p:blipFill>
          <a:blip r:embed="rId5"/>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4D240856-2E7A-481E-8F95-7199BFD3AE87}"/>
              </a:ext>
            </a:extLst>
          </p:cNvPr>
          <p:cNvPicPr>
            <a:picLocks noChangeAspect="1"/>
          </p:cNvPicPr>
          <p:nvPr/>
        </p:nvPicPr>
        <p:blipFill>
          <a:blip r:embed="rId6"/>
          <a:stretch>
            <a:fillRect/>
          </a:stretch>
        </p:blipFill>
        <p:spPr>
          <a:xfrm>
            <a:off x="3137898" y="1446527"/>
            <a:ext cx="5916204" cy="3326240"/>
          </a:xfrm>
          <a:prstGeom prst="rect">
            <a:avLst/>
          </a:prstGeom>
        </p:spPr>
      </p:pic>
    </p:spTree>
    <p:extLst>
      <p:ext uri="{BB962C8B-B14F-4D97-AF65-F5344CB8AC3E}">
        <p14:creationId xmlns:p14="http://schemas.microsoft.com/office/powerpoint/2010/main" val="305364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ctr">
              <a:buNone/>
            </a:pPr>
            <a:r>
              <a:rPr lang="pl-PL" sz="3600" b="1" dirty="0"/>
              <a:t>Znaczenie wyników ewaluacji wewnętrznej                      i zewnętrznej w procesie diagnozowania pracy przedszkola</a:t>
            </a:r>
          </a:p>
          <a:p>
            <a:pPr marL="0" indent="0" algn="ctr">
              <a:buNone/>
            </a:pPr>
            <a:endParaRPr lang="pl-PL" sz="3600" b="1"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C2813544-01A0-4559-B7A8-9E993E0E7D1E}"/>
              </a:ext>
            </a:extLst>
          </p:cNvPr>
          <p:cNvPicPr>
            <a:picLocks noChangeAspect="1"/>
          </p:cNvPicPr>
          <p:nvPr/>
        </p:nvPicPr>
        <p:blipFill>
          <a:blip r:embed="rId5"/>
          <a:stretch>
            <a:fillRect/>
          </a:stretch>
        </p:blipFill>
        <p:spPr>
          <a:xfrm>
            <a:off x="3964595" y="2734995"/>
            <a:ext cx="4262809" cy="3080590"/>
          </a:xfrm>
          <a:prstGeom prst="rect">
            <a:avLst/>
          </a:prstGeom>
        </p:spPr>
      </p:pic>
    </p:spTree>
    <p:extLst>
      <p:ext uri="{BB962C8B-B14F-4D97-AF65-F5344CB8AC3E}">
        <p14:creationId xmlns:p14="http://schemas.microsoft.com/office/powerpoint/2010/main" val="59967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fontScale="92500" lnSpcReduction="20000"/>
          </a:bodyPr>
          <a:lstStyle/>
          <a:p>
            <a:pPr marL="0" indent="0" algn="just">
              <a:buNone/>
            </a:pPr>
            <a:r>
              <a:rPr lang="pl-PL" sz="3600" b="1" dirty="0"/>
              <a:t>Ewaluacja </a:t>
            </a:r>
            <a:r>
              <a:rPr lang="pl-PL" sz="3600" dirty="0"/>
              <a:t>(ang. </a:t>
            </a:r>
            <a:r>
              <a:rPr lang="pl-PL" sz="3600" dirty="0" err="1"/>
              <a:t>evaluate</a:t>
            </a:r>
            <a:r>
              <a:rPr lang="pl-PL" sz="3600" dirty="0"/>
              <a:t> "oceniać, szacować" z łac. </a:t>
            </a:r>
            <a:r>
              <a:rPr lang="pl-PL" sz="3600" dirty="0" err="1"/>
              <a:t>evalesco</a:t>
            </a:r>
            <a:r>
              <a:rPr lang="pl-PL" sz="3600" dirty="0"/>
              <a:t> "stawać się, być zdolnym, potężnieć" i </a:t>
            </a:r>
            <a:r>
              <a:rPr lang="pl-PL" sz="3600" dirty="0" err="1"/>
              <a:t>evaleo</a:t>
            </a:r>
            <a:r>
              <a:rPr lang="pl-PL" sz="3600" dirty="0"/>
              <a:t> "móc, zdołać") – systematyczne badanie wartości albo cech konkretnego programu, planu, działania (eksperymentu) bądź obiektu (programu komputerowego, programu nauczania, lekarstwa, rozwiązania technicznego) z punktu widzenia przyjętych kryteriów, w celu jego usprawnienia, rozwoju lub lepszego zrozumienia. Jest to ocena wartości interwencji                         z zastosowaniem określonych kryteriów tejże oceny, podejmowana w celu określenia efektywności interwencji, oszacowania w odniesieniu do celów, a także analizy wpływu na specyficzne problemy strukturalne</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8799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just">
              <a:buNone/>
            </a:pPr>
            <a:r>
              <a:rPr lang="pl-PL" sz="3600" b="1" dirty="0"/>
              <a:t>Ewaluacja w oświacie </a:t>
            </a:r>
            <a:r>
              <a:rPr lang="pl-PL" sz="3600" dirty="0"/>
              <a:t>– ocena przydatności                       i skuteczności podejmowanych działań dydaktycznych, wychowawczych i opiekuńczych w odniesieniu do założonych celów, służącą doskonaleniu tych działań</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76094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ctr">
              <a:buNone/>
            </a:pPr>
            <a:r>
              <a:rPr lang="pl-PL" sz="3600" b="1" dirty="0"/>
              <a:t>Proces ewaluacji zawiera stałe etapy:  </a:t>
            </a:r>
          </a:p>
          <a:p>
            <a:pPr algn="just"/>
            <a:r>
              <a:rPr lang="pl-PL" sz="3600" dirty="0"/>
              <a:t>Planowanie i projektowanie.  </a:t>
            </a:r>
          </a:p>
          <a:p>
            <a:pPr algn="just"/>
            <a:r>
              <a:rPr lang="pl-PL" sz="3600" dirty="0"/>
              <a:t>Gromadzenie potrzebnych danych. </a:t>
            </a:r>
          </a:p>
          <a:p>
            <a:pPr algn="just"/>
            <a:r>
              <a:rPr lang="pl-PL" sz="3600" dirty="0"/>
              <a:t>Analiza i interpretacja zebranych informacji.</a:t>
            </a:r>
          </a:p>
          <a:p>
            <a:pPr algn="just"/>
            <a:r>
              <a:rPr lang="pl-PL" sz="3600" dirty="0"/>
              <a:t>Wyciąganie wniosków i formułowanie rekomendacji. Upowszechnianie wyników badania, ich wykorzystanie.</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86015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ctr">
              <a:buNone/>
            </a:pPr>
            <a:r>
              <a:rPr lang="pl-PL" b="1" dirty="0"/>
              <a:t>Przykładowe wnioski z ewaluacji</a:t>
            </a:r>
          </a:p>
          <a:p>
            <a:pPr marL="0" indent="0" algn="ctr">
              <a:buNone/>
            </a:pPr>
            <a:endParaRPr lang="pl-PL" b="1"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graphicFrame>
        <p:nvGraphicFramePr>
          <p:cNvPr id="4" name="Tabela 3">
            <a:extLst>
              <a:ext uri="{FF2B5EF4-FFF2-40B4-BE49-F238E27FC236}">
                <a16:creationId xmlns:a16="http://schemas.microsoft.com/office/drawing/2014/main" id="{73019573-D51A-45CB-BBE8-8C94F4F1E100}"/>
              </a:ext>
            </a:extLst>
          </p:cNvPr>
          <p:cNvGraphicFramePr>
            <a:graphicFrameLocks noGrp="1"/>
          </p:cNvGraphicFramePr>
          <p:nvPr>
            <p:extLst>
              <p:ext uri="{D42A27DB-BD31-4B8C-83A1-F6EECF244321}">
                <p14:modId xmlns:p14="http://schemas.microsoft.com/office/powerpoint/2010/main" val="4265534508"/>
              </p:ext>
            </p:extLst>
          </p:nvPr>
        </p:nvGraphicFramePr>
        <p:xfrm>
          <a:off x="1125415" y="1845081"/>
          <a:ext cx="9945860" cy="4297680"/>
        </p:xfrm>
        <a:graphic>
          <a:graphicData uri="http://schemas.openxmlformats.org/drawingml/2006/table">
            <a:tbl>
              <a:tblPr firstRow="1" bandRow="1">
                <a:tableStyleId>{F5AB1C69-6EDB-4FF4-983F-18BD219EF322}</a:tableStyleId>
              </a:tblPr>
              <a:tblGrid>
                <a:gridCol w="4972930">
                  <a:extLst>
                    <a:ext uri="{9D8B030D-6E8A-4147-A177-3AD203B41FA5}">
                      <a16:colId xmlns:a16="http://schemas.microsoft.com/office/drawing/2014/main" val="1799879650"/>
                    </a:ext>
                  </a:extLst>
                </a:gridCol>
                <a:gridCol w="4972930">
                  <a:extLst>
                    <a:ext uri="{9D8B030D-6E8A-4147-A177-3AD203B41FA5}">
                      <a16:colId xmlns:a16="http://schemas.microsoft.com/office/drawing/2014/main" val="2550532353"/>
                    </a:ext>
                  </a:extLst>
                </a:gridCol>
              </a:tblGrid>
              <a:tr h="337915">
                <a:tc>
                  <a:txBody>
                    <a:bodyPr/>
                    <a:lstStyle/>
                    <a:p>
                      <a:r>
                        <a:rPr lang="pl-PL" dirty="0"/>
                        <a:t>Słabe strony </a:t>
                      </a:r>
                    </a:p>
                  </a:txBody>
                  <a:tcPr/>
                </a:tc>
                <a:tc>
                  <a:txBody>
                    <a:bodyPr/>
                    <a:lstStyle/>
                    <a:p>
                      <a:r>
                        <a:rPr lang="pl-PL" dirty="0"/>
                        <a:t>Mocne strony</a:t>
                      </a:r>
                    </a:p>
                  </a:txBody>
                  <a:tcPr/>
                </a:tc>
                <a:extLst>
                  <a:ext uri="{0D108BD9-81ED-4DB2-BD59-A6C34878D82A}">
                    <a16:rowId xmlns:a16="http://schemas.microsoft.com/office/drawing/2014/main" val="3687469679"/>
                  </a:ext>
                </a:extLst>
              </a:tr>
              <a:tr h="3632589">
                <a:tc>
                  <a:txBody>
                    <a:bodyPr/>
                    <a:lstStyle/>
                    <a:p>
                      <a:pPr marL="285750" indent="-285750">
                        <a:buFont typeface="Arial" panose="020B0604020202020204" pitchFamily="34" charset="0"/>
                        <a:buChar char="•"/>
                      </a:pPr>
                      <a:r>
                        <a:rPr lang="pl-PL" dirty="0"/>
                        <a:t>Brak kącików zainteresowań w niektórych grupach</a:t>
                      </a:r>
                    </a:p>
                    <a:p>
                      <a:pPr marL="285750" indent="-285750">
                        <a:buFont typeface="Arial" panose="020B0604020202020204" pitchFamily="34" charset="0"/>
                        <a:buChar char="•"/>
                      </a:pPr>
                      <a:r>
                        <a:rPr lang="pl-PL" dirty="0"/>
                        <a:t>Niewielka ilość pomocy dydaktycznych               w kącikach badawczych</a:t>
                      </a:r>
                    </a:p>
                    <a:p>
                      <a:pPr marL="285750" indent="-285750">
                        <a:buFont typeface="Arial" panose="020B0604020202020204" pitchFamily="34" charset="0"/>
                        <a:buChar char="•"/>
                      </a:pPr>
                      <a:r>
                        <a:rPr lang="pl-PL" dirty="0"/>
                        <a:t>Niewielkie zainteresowanie rodziców ofertą dla dzieci w ramach prowadzonych przez przedszkole zajęć dodatkowych</a:t>
                      </a:r>
                    </a:p>
                    <a:p>
                      <a:pPr marL="285750" indent="-285750">
                        <a:buFont typeface="Arial" panose="020B0604020202020204" pitchFamily="34" charset="0"/>
                        <a:buChar char="•"/>
                      </a:pPr>
                      <a:r>
                        <a:rPr lang="pl-PL" dirty="0"/>
                        <a:t>Niewielkie zainteresowanie rodziców oferta spotkań ze specjalistami</a:t>
                      </a:r>
                    </a:p>
                    <a:p>
                      <a:pPr marL="285750" indent="-285750">
                        <a:buFont typeface="Arial" panose="020B0604020202020204" pitchFamily="34" charset="0"/>
                        <a:buChar char="•"/>
                      </a:pPr>
                      <a:r>
                        <a:rPr lang="pl-PL" dirty="0"/>
                        <a:t>Niska frekwencja na zebraniach z rodzicami – brak ujednoliconych oddziaływań wychowawczych przedszkola i domu rodzinnego</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txBody>
                  <a:tcPr/>
                </a:tc>
                <a:tc>
                  <a:txBody>
                    <a:bodyPr/>
                    <a:lstStyle/>
                    <a:p>
                      <a:pPr marL="285750" indent="-285750">
                        <a:buFont typeface="Arial" panose="020B0604020202020204" pitchFamily="34" charset="0"/>
                        <a:buChar char="•"/>
                      </a:pPr>
                      <a:r>
                        <a:rPr lang="pl-PL" dirty="0"/>
                        <a:t>Kwalifikacje kadry pedagogicznej umożliwiają rozwijanie wszystkich aktywności dziecka</a:t>
                      </a:r>
                    </a:p>
                    <a:p>
                      <a:pPr marL="285750" indent="-285750">
                        <a:buFont typeface="Arial" panose="020B0604020202020204" pitchFamily="34" charset="0"/>
                        <a:buChar char="•"/>
                      </a:pPr>
                      <a:r>
                        <a:rPr lang="pl-PL" dirty="0"/>
                        <a:t>Nauczyciele posiadają dodatkowe kwalifikacje umożliwiające im prowadzenie zajęć z dziećmi ze specjalnymi potrzebami </a:t>
                      </a:r>
                    </a:p>
                    <a:p>
                      <a:pPr marL="285750" indent="-285750">
                        <a:buFont typeface="Arial" panose="020B0604020202020204" pitchFamily="34" charset="0"/>
                        <a:buChar char="•"/>
                      </a:pPr>
                      <a:r>
                        <a:rPr lang="pl-PL" dirty="0"/>
                        <a:t>Bogata oferta zajęć dodatkowych organizowanych przez nauczycieli i specjalistów</a:t>
                      </a:r>
                    </a:p>
                    <a:p>
                      <a:pPr marL="285750" indent="-285750">
                        <a:buFont typeface="Arial" panose="020B0604020202020204" pitchFamily="34" charset="0"/>
                        <a:buChar char="•"/>
                      </a:pPr>
                      <a:r>
                        <a:rPr lang="pl-PL" dirty="0"/>
                        <a:t>Dzieci otrzymują liczne nagrody w konkursach</a:t>
                      </a:r>
                    </a:p>
                    <a:p>
                      <a:pPr marL="285750" indent="-285750">
                        <a:buFont typeface="Arial" panose="020B0604020202020204" pitchFamily="34" charset="0"/>
                        <a:buChar char="•"/>
                      </a:pPr>
                      <a:r>
                        <a:rPr lang="pl-PL" dirty="0"/>
                        <a:t>Dobre przygotowanie dzieci do podjęcia nauki szkolnej</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txBody>
                  <a:tcPr/>
                </a:tc>
                <a:extLst>
                  <a:ext uri="{0D108BD9-81ED-4DB2-BD59-A6C34878D82A}">
                    <a16:rowId xmlns:a16="http://schemas.microsoft.com/office/drawing/2014/main" val="776515239"/>
                  </a:ext>
                </a:extLst>
              </a:tr>
            </a:tbl>
          </a:graphicData>
        </a:graphic>
      </p:graphicFrame>
    </p:spTree>
    <p:extLst>
      <p:ext uri="{BB962C8B-B14F-4D97-AF65-F5344CB8AC3E}">
        <p14:creationId xmlns:p14="http://schemas.microsoft.com/office/powerpoint/2010/main" val="351545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a:bodyPr>
          <a:lstStyle/>
          <a:p>
            <a:pPr marL="0" indent="0" algn="just">
              <a:buNone/>
            </a:pPr>
            <a:r>
              <a:rPr lang="pl-PL" b="1" dirty="0">
                <a:solidFill>
                  <a:srgbClr val="222222"/>
                </a:solidFill>
                <a:latin typeface="Arial" panose="020B0604020202020204" pitchFamily="34" charset="0"/>
              </a:rPr>
              <a:t>Formy wsparcia</a:t>
            </a:r>
          </a:p>
          <a:p>
            <a:pPr marL="0" indent="0" algn="just">
              <a:buNone/>
            </a:pPr>
            <a:endParaRPr lang="pl-PL" dirty="0">
              <a:solidFill>
                <a:srgbClr val="222222"/>
              </a:solidFill>
              <a:latin typeface="Arial" panose="020B0604020202020204" pitchFamily="34" charset="0"/>
            </a:endParaRPr>
          </a:p>
          <a:p>
            <a:pPr marL="0" indent="0" algn="just">
              <a:buNone/>
            </a:pPr>
            <a:r>
              <a:rPr lang="pl-PL" dirty="0">
                <a:solidFill>
                  <a:srgbClr val="222222"/>
                </a:solidFill>
                <a:latin typeface="Arial" panose="020B0604020202020204" pitchFamily="34" charset="0"/>
              </a:rPr>
              <a:t>W ramach projektu dla każdego uczestnika projektu:</a:t>
            </a:r>
          </a:p>
          <a:p>
            <a:pPr algn="just"/>
            <a:endParaRPr lang="pl-PL" dirty="0">
              <a:solidFill>
                <a:srgbClr val="222222"/>
              </a:solidFill>
              <a:latin typeface="Arial" panose="020B0604020202020204" pitchFamily="34" charset="0"/>
            </a:endParaRPr>
          </a:p>
          <a:p>
            <a:pPr marL="0" indent="0" algn="just">
              <a:buNone/>
            </a:pPr>
            <a:r>
              <a:rPr lang="pl-PL" dirty="0">
                <a:solidFill>
                  <a:srgbClr val="222222"/>
                </a:solidFill>
                <a:latin typeface="Arial" panose="020B0604020202020204" pitchFamily="34" charset="0"/>
              </a:rPr>
              <a:t>1) </a:t>
            </a:r>
            <a:r>
              <a:rPr lang="pl-PL" b="1" dirty="0">
                <a:solidFill>
                  <a:srgbClr val="222222"/>
                </a:solidFill>
                <a:latin typeface="Arial" panose="020B0604020202020204" pitchFamily="34" charset="0"/>
              </a:rPr>
              <a:t>Szkolenia i doradztwo </a:t>
            </a:r>
            <a:r>
              <a:rPr lang="pl-PL" dirty="0">
                <a:solidFill>
                  <a:srgbClr val="222222"/>
                </a:solidFill>
                <a:latin typeface="Arial" panose="020B0604020202020204" pitchFamily="34" charset="0"/>
              </a:rPr>
              <a:t>dla pracowników systemu wspomaganiach pracy szkoły oraz trenerów współpracujących      z instytucjami wspomagania pracy szkoły z wybranej przez uczestnika kompetencji kluczowej – do wyboru przez uczestnika projektu 1 z 5 kompetencji kluczowych</a:t>
            </a:r>
          </a:p>
          <a:p>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20671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r>
              <a:rPr lang="pl-PL" sz="3200" dirty="0"/>
              <a:t>Jakie informacje pozyska osoba wspierająca po analizie wniosków z ewaluacji?</a:t>
            </a:r>
          </a:p>
          <a:p>
            <a:pPr marL="0" indent="0">
              <a:buNone/>
            </a:pPr>
            <a:endParaRPr lang="pl-PL" sz="3200" dirty="0"/>
          </a:p>
          <a:p>
            <a:r>
              <a:rPr lang="pl-PL" sz="3200" dirty="0"/>
              <a:t>Wokół jakich zagadnień powinna koncentrować się diagnoza przygotowywana przez osobę wspierającą?</a:t>
            </a:r>
          </a:p>
          <a:p>
            <a:pPr marL="0" indent="0">
              <a:buNone/>
            </a:pPr>
            <a:endParaRPr lang="pl-PL" sz="3200" dirty="0"/>
          </a:p>
          <a:p>
            <a:r>
              <a:rPr lang="pl-PL" sz="3200" dirty="0"/>
              <a:t>Jak wykorzystać mocne strony pracy przedszkola w procesie wspierania?</a:t>
            </a:r>
          </a:p>
          <a:p>
            <a:endParaRPr lang="pl-PL" sz="3200"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27636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fontScale="92500"/>
          </a:bodyPr>
          <a:lstStyle/>
          <a:p>
            <a:pPr marL="0" indent="0" algn="just">
              <a:buNone/>
            </a:pPr>
            <a:r>
              <a:rPr lang="pl-PL" b="1" dirty="0"/>
              <a:t>Sieć współpracy i samokształcenia </a:t>
            </a:r>
            <a:r>
              <a:rPr lang="pl-PL" dirty="0"/>
              <a:t>to międzyszkolny zespół nauczycieli</a:t>
            </a:r>
          </a:p>
          <a:p>
            <a:pPr marL="0" indent="0" algn="just">
              <a:buNone/>
            </a:pPr>
            <a:r>
              <a:rPr lang="pl-PL" dirty="0"/>
              <a:t> lub dyrektorów współpracujących ze sobą, w ramach wybranego zagadnienia.</a:t>
            </a:r>
          </a:p>
          <a:p>
            <a:pPr marL="0" indent="0" algn="just">
              <a:buNone/>
            </a:pPr>
            <a:r>
              <a:rPr lang="pl-PL" dirty="0"/>
              <a:t> Celem funkcjonowania sieci jest wspólne rozwiązywanie problemów,</a:t>
            </a:r>
          </a:p>
          <a:p>
            <a:pPr marL="0" indent="0" algn="just">
              <a:buNone/>
            </a:pPr>
            <a:r>
              <a:rPr lang="pl-PL" dirty="0"/>
              <a:t> dzielenie się pomysłami, spostrzeżeniami i propozycjami – zarówno za</a:t>
            </a:r>
          </a:p>
          <a:p>
            <a:pPr marL="0" indent="0" algn="just">
              <a:buNone/>
            </a:pPr>
            <a:r>
              <a:rPr lang="pl-PL" dirty="0"/>
              <a:t> pośrednictwem internetowej platformy traktowanej jako forum wymiany</a:t>
            </a:r>
          </a:p>
          <a:p>
            <a:pPr marL="0" indent="0" algn="just">
              <a:buNone/>
            </a:pPr>
            <a:r>
              <a:rPr lang="pl-PL" dirty="0"/>
              <a:t> doświadczeń, jak i spotkań osobistych. Członkowie sieci korzystają z własnych</a:t>
            </a:r>
          </a:p>
          <a:p>
            <a:pPr marL="0" indent="0" algn="just">
              <a:buNone/>
            </a:pPr>
            <a:r>
              <a:rPr lang="pl-PL" dirty="0"/>
              <a:t> doświadczeń, ale mogą również sięgać po pomoc zewnętrznych ekspertów.</a:t>
            </a:r>
          </a:p>
          <a:p>
            <a:pPr marL="0" indent="0" algn="just">
              <a:buNone/>
            </a:pPr>
            <a:r>
              <a:rPr lang="pl-PL" dirty="0"/>
              <a:t> Pracują pod kierunkiem koordynatora sieci współpracy i samokształcenia.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51008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just">
              <a:buNone/>
            </a:pPr>
            <a:r>
              <a:rPr lang="pl-PL" b="1" dirty="0"/>
              <a:t>Sieć współpracy i samokształcenia </a:t>
            </a:r>
          </a:p>
          <a:p>
            <a:pPr marL="0" indent="0" algn="just">
              <a:buNone/>
            </a:pPr>
            <a:endParaRPr lang="pl-PL" b="1" dirty="0"/>
          </a:p>
          <a:p>
            <a:pPr marL="0" indent="0" algn="just">
              <a:buNone/>
            </a:pPr>
            <a:r>
              <a:rPr lang="pl-PL" dirty="0"/>
              <a:t>Cele ogólne: </a:t>
            </a:r>
          </a:p>
          <a:p>
            <a:pPr algn="just"/>
            <a:r>
              <a:rPr lang="pl-PL" dirty="0"/>
              <a:t>dzielenie się wiedzą i umiejętnościami, </a:t>
            </a:r>
          </a:p>
          <a:p>
            <a:pPr algn="just"/>
            <a:r>
              <a:rPr lang="pl-PL" dirty="0"/>
              <a:t>nabywanie nowych umiejętności i wiedzy, </a:t>
            </a:r>
          </a:p>
          <a:p>
            <a:pPr algn="just"/>
            <a:r>
              <a:rPr lang="pl-PL" dirty="0"/>
              <a:t>wspólne wykonywanie zadań, </a:t>
            </a:r>
          </a:p>
          <a:p>
            <a:pPr algn="just"/>
            <a:r>
              <a:rPr lang="pl-PL" dirty="0"/>
              <a:t>zespołowe poszukiwanie sposobów radzenia sobie  z problemami, </a:t>
            </a:r>
          </a:p>
          <a:p>
            <a:pPr algn="just"/>
            <a:r>
              <a:rPr lang="pl-PL" dirty="0"/>
              <a:t>nawiązanie kontaktów i podjęcie współpracy.</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211799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just">
              <a:buNone/>
            </a:pPr>
            <a:r>
              <a:rPr lang="pl-PL" b="1" dirty="0"/>
              <a:t>Sieć współpracy i samokształcenia</a:t>
            </a:r>
          </a:p>
          <a:p>
            <a:pPr marL="0" indent="0" algn="just">
              <a:buNone/>
            </a:pPr>
            <a:endParaRPr lang="pl-PL" b="1" dirty="0"/>
          </a:p>
          <a:p>
            <a:pPr algn="just"/>
            <a:r>
              <a:rPr lang="pl-PL" dirty="0"/>
              <a:t>zespół 20 – 25 nauczycieli  z różnych szkół lub przedszkoli, którzy </a:t>
            </a:r>
          </a:p>
          <a:p>
            <a:pPr marL="0" indent="0" algn="just">
              <a:buNone/>
            </a:pPr>
            <a:r>
              <a:rPr lang="pl-PL" dirty="0"/>
              <a:t>   w zorganizowany sposób  współpracują ze sobą. </a:t>
            </a:r>
          </a:p>
          <a:p>
            <a:pPr algn="just"/>
            <a:r>
              <a:rPr lang="pl-PL" dirty="0"/>
              <a:t>3 – 5 spotkań w roku szkolnym</a:t>
            </a:r>
          </a:p>
          <a:p>
            <a:pPr algn="just"/>
            <a:r>
              <a:rPr lang="pl-PL" dirty="0"/>
              <a:t>działania podejmowane na platformie informatycznej</a:t>
            </a:r>
          </a:p>
          <a:p>
            <a:pPr algn="just"/>
            <a:r>
              <a:rPr lang="pl-PL" dirty="0"/>
              <a:t>pracami sieci kieruje koordynator sieci</a:t>
            </a:r>
          </a:p>
          <a:p>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160772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4"/>
            <a:ext cx="10649607" cy="4867017"/>
          </a:xfrm>
        </p:spPr>
        <p:txBody>
          <a:bodyPr>
            <a:normAutofit fontScale="92500" lnSpcReduction="10000"/>
          </a:bodyPr>
          <a:lstStyle/>
          <a:p>
            <a:pPr marL="0" indent="0" algn="just">
              <a:buNone/>
            </a:pPr>
            <a:r>
              <a:rPr lang="pl-PL" b="1" dirty="0"/>
              <a:t>Formy i metody  zespołowego uczenia się w sieci</a:t>
            </a:r>
            <a:endParaRPr lang="pl-PL" dirty="0"/>
          </a:p>
          <a:p>
            <a:pPr marL="0" indent="0" algn="just">
              <a:buNone/>
            </a:pPr>
            <a:r>
              <a:rPr lang="pl-PL" dirty="0"/>
              <a:t>•  </a:t>
            </a:r>
            <a:r>
              <a:rPr lang="pl-PL" sz="2600" dirty="0"/>
              <a:t>Wizyty w szkołach </a:t>
            </a:r>
          </a:p>
          <a:p>
            <a:pPr marL="0" indent="0" algn="just">
              <a:buNone/>
            </a:pPr>
            <a:r>
              <a:rPr lang="pl-PL" sz="2600" dirty="0"/>
              <a:t>•  Obserwacje koleżeńskie </a:t>
            </a:r>
          </a:p>
          <a:p>
            <a:pPr marL="0" indent="0" algn="just">
              <a:buNone/>
            </a:pPr>
            <a:r>
              <a:rPr lang="pl-PL" sz="2600" dirty="0"/>
              <a:t>•  Przekazywanie/odbieranie informacji  zwrotnej </a:t>
            </a:r>
          </a:p>
          <a:p>
            <a:pPr marL="0" indent="0" algn="just">
              <a:buNone/>
            </a:pPr>
            <a:r>
              <a:rPr lang="pl-PL" sz="2600" dirty="0"/>
              <a:t>•  Wspólne opracowywanie materiałów </a:t>
            </a:r>
          </a:p>
          <a:p>
            <a:pPr marL="0" indent="0" algn="just">
              <a:buNone/>
            </a:pPr>
            <a:r>
              <a:rPr lang="pl-PL" sz="2600" dirty="0"/>
              <a:t>•  Korzystanie z krytycznej przyjaźni  </a:t>
            </a:r>
          </a:p>
          <a:p>
            <a:pPr marL="0" indent="0" algn="just">
              <a:buNone/>
            </a:pPr>
            <a:r>
              <a:rPr lang="pl-PL" sz="2600" dirty="0"/>
              <a:t>•  Wspólne posiedzenia szkoleniowe rady pedagogicznej </a:t>
            </a:r>
          </a:p>
          <a:p>
            <a:pPr marL="0" indent="0" algn="just">
              <a:buNone/>
            </a:pPr>
            <a:r>
              <a:rPr lang="pl-PL" sz="2600" dirty="0"/>
              <a:t>•  Powoływanie grup roboczych </a:t>
            </a:r>
          </a:p>
          <a:p>
            <a:pPr marL="0" indent="0" algn="just">
              <a:buNone/>
            </a:pPr>
            <a:r>
              <a:rPr lang="pl-PL" sz="2600" dirty="0"/>
              <a:t>•  Organizowanie konferencji, warsztatów </a:t>
            </a:r>
          </a:p>
          <a:p>
            <a:pPr marL="0" indent="0" algn="just">
              <a:buNone/>
            </a:pPr>
            <a:r>
              <a:rPr lang="pl-PL" sz="2600" dirty="0"/>
              <a:t>•  Publikowanie doświadczeń </a:t>
            </a:r>
          </a:p>
          <a:p>
            <a:pPr marL="0" indent="0" algn="just">
              <a:buNone/>
            </a:pPr>
            <a:r>
              <a:rPr lang="pl-PL" sz="2600" dirty="0"/>
              <a:t>•  Upowszechnianie dobrych praktyk</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96897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dirty="0"/>
              <a:t>Sieć jako społeczność ucząca się: </a:t>
            </a:r>
          </a:p>
          <a:p>
            <a:pPr marL="0" indent="0">
              <a:buNone/>
            </a:pPr>
            <a:endParaRPr lang="pl-PL" b="1" dirty="0"/>
          </a:p>
          <a:p>
            <a:pPr marL="0" indent="0">
              <a:buNone/>
            </a:pPr>
            <a:r>
              <a:rPr lang="pl-PL" dirty="0"/>
              <a:t>•  zaangażowanie wszystkich uczestników w proces uczenia się, </a:t>
            </a:r>
          </a:p>
          <a:p>
            <a:pPr marL="0" indent="0">
              <a:buNone/>
            </a:pPr>
            <a:r>
              <a:rPr lang="pl-PL" dirty="0"/>
              <a:t>•  uczenie się zespołowo – z innymi i od innych, </a:t>
            </a:r>
          </a:p>
          <a:p>
            <a:pPr marL="0" indent="0">
              <a:buNone/>
            </a:pPr>
            <a:r>
              <a:rPr lang="pl-PL" dirty="0"/>
              <a:t>•  uczenie się poprzez działanie i działanie poprzez uczenie się, </a:t>
            </a:r>
          </a:p>
          <a:p>
            <a:pPr marL="0" indent="0">
              <a:buNone/>
            </a:pPr>
            <a:r>
              <a:rPr lang="pl-PL" dirty="0"/>
              <a:t>•  uczenie się w oparciu o problemy wynikające z praktyki, </a:t>
            </a:r>
          </a:p>
          <a:p>
            <a:pPr marL="0" indent="0">
              <a:buNone/>
            </a:pPr>
            <a:r>
              <a:rPr lang="pl-PL" dirty="0"/>
              <a:t>•  uczenie się ukierunkowane na postępy uczniów, </a:t>
            </a:r>
          </a:p>
          <a:p>
            <a:pPr marL="0" indent="0">
              <a:buNone/>
            </a:pPr>
            <a:r>
              <a:rPr lang="pl-PL" dirty="0"/>
              <a:t>•  korzystanie z różnych form i metod zespołowego uczenia się.</a:t>
            </a:r>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53099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740407"/>
          </a:xfrm>
        </p:spPr>
        <p:txBody>
          <a:bodyPr>
            <a:normAutofit fontScale="92500" lnSpcReduction="10000"/>
          </a:bodyPr>
          <a:lstStyle/>
          <a:p>
            <a:pPr marL="0" indent="0" algn="ctr">
              <a:buNone/>
            </a:pPr>
            <a:r>
              <a:rPr lang="pl-PL" b="1" dirty="0"/>
              <a:t>Zadania placówek doskonalenia nauczycieli,                                              poradni psychologiczno- pedagogicznych oraz bibliotek pedagogicznych </a:t>
            </a:r>
          </a:p>
          <a:p>
            <a:pPr marL="0" indent="0" algn="ctr">
              <a:buNone/>
            </a:pPr>
            <a:endParaRPr lang="pl-PL" dirty="0"/>
          </a:p>
          <a:p>
            <a:pPr marL="0" indent="0">
              <a:buNone/>
            </a:pPr>
            <a:r>
              <a:rPr lang="pl-PL" dirty="0"/>
              <a:t>• Rozporządzenie Ministra Edukacji Narodowej z dnia 1 lutego 2013 r.              w sprawie szczegółowych zasad działania publicznych poradni psychologiczno-pedagogicznych, w tym publicznych poradni specjalistycznych (Dz.U. z 2013 r. poz. 199). </a:t>
            </a:r>
          </a:p>
          <a:p>
            <a:pPr marL="0" indent="0">
              <a:buNone/>
            </a:pPr>
            <a:r>
              <a:rPr lang="pl-PL" dirty="0"/>
              <a:t>• Rozporządzenie Ministra Edukacji Narodowej z dnia 28 lutego 2013 r.            w sprawie szczegółowych zasad działania publicznych bibliotek pedagogicznych (Dz.U. z 2013 r. poz. 369). </a:t>
            </a:r>
          </a:p>
          <a:p>
            <a:pPr marL="0" indent="0">
              <a:buNone/>
            </a:pPr>
            <a:r>
              <a:rPr lang="pl-PL" dirty="0"/>
              <a:t>• Rozporządzenie Ministra Edukacji Narodowej z dnia 29 września 2016 r.                    w sprawie placówek doskonalenia nauczycieli (Dz.U.2016.1591 z dnia 2016.09.30)</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6321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114096"/>
            <a:ext cx="10649607" cy="5061621"/>
          </a:xfrm>
        </p:spPr>
        <p:txBody>
          <a:bodyPr>
            <a:normAutofit fontScale="70000" lnSpcReduction="20000"/>
          </a:bodyPr>
          <a:lstStyle/>
          <a:p>
            <a:pPr marL="0" indent="0" algn="ctr">
              <a:buNone/>
            </a:pPr>
            <a:r>
              <a:rPr lang="pl-PL" sz="5800" b="1" dirty="0"/>
              <a:t>Wymagania państwa wobec szkół i placówek</a:t>
            </a:r>
          </a:p>
          <a:p>
            <a:pPr marL="0" indent="0">
              <a:buNone/>
            </a:pPr>
            <a:endParaRPr lang="pl-PL" dirty="0"/>
          </a:p>
          <a:p>
            <a:pPr marL="0" indent="0" algn="ctr">
              <a:buNone/>
            </a:pPr>
            <a:r>
              <a:rPr lang="pl-PL" sz="2500" dirty="0"/>
              <a:t>Warszawa, dnia 29 sierpnia 2017 r.</a:t>
            </a:r>
          </a:p>
          <a:p>
            <a:pPr marL="0" indent="0" algn="ctr">
              <a:buNone/>
            </a:pPr>
            <a:r>
              <a:rPr lang="pl-PL" sz="2500" dirty="0"/>
              <a:t>Poz. 1611</a:t>
            </a:r>
          </a:p>
          <a:p>
            <a:pPr marL="0" indent="0" algn="ctr">
              <a:buNone/>
            </a:pPr>
            <a:r>
              <a:rPr lang="pl-PL" sz="2500" dirty="0"/>
              <a:t>ROZPORZĄDZENIE MINISTRA EDUKACJI NARODOWEJ )</a:t>
            </a:r>
          </a:p>
          <a:p>
            <a:pPr marL="0" indent="0" algn="ctr">
              <a:buNone/>
            </a:pPr>
            <a:r>
              <a:rPr lang="pl-PL" sz="2500" dirty="0"/>
              <a:t>z dnia 11 sierpnia 2017 r.</a:t>
            </a:r>
          </a:p>
          <a:p>
            <a:pPr marL="0" indent="0" algn="ctr">
              <a:buNone/>
            </a:pPr>
            <a:r>
              <a:rPr lang="pl-PL" sz="2500" dirty="0"/>
              <a:t>w sprawie wymagań wobec szkół i placówek</a:t>
            </a:r>
          </a:p>
          <a:p>
            <a:pPr marL="0" indent="0" algn="ctr">
              <a:buNone/>
            </a:pPr>
            <a:r>
              <a:rPr lang="pl-PL" sz="2500" dirty="0"/>
              <a:t>Na podstawie art. 44 ust. 3 ustawy z dnia 14 grudnia 2016 r. – Prawo oświatowe (Dz. U. z 2017 r. poz. 59 i 949) zarządza się, co następuje:</a:t>
            </a:r>
          </a:p>
          <a:p>
            <a:pPr marL="0" indent="0" algn="ctr">
              <a:buNone/>
            </a:pPr>
            <a:r>
              <a:rPr lang="pl-PL" sz="2500" dirty="0"/>
              <a:t>§ 1. Rozporządzenie określa, w odniesieniu do różnych typów szkół i rodzajów placówek, wymagania wobec publicznych szkół i placówek dotyczące realizacji niezbędnych działań, o których mowa w art. 44 ust. 1 ustawy z dnia 14 grudnia 2016 r. – Prawo oświatowe.</a:t>
            </a:r>
          </a:p>
          <a:p>
            <a:pPr marL="0" indent="0" algn="ctr">
              <a:buNone/>
            </a:pPr>
            <a:r>
              <a:rPr lang="pl-PL" sz="2500" dirty="0"/>
              <a:t>§ 2. Wymagania, o których mowa w § 1, stanowią załącznik do rozporządzenia.</a:t>
            </a:r>
          </a:p>
          <a:p>
            <a:pPr marL="0" indent="0" algn="ctr">
              <a:buNone/>
            </a:pPr>
            <a:r>
              <a:rPr lang="pl-PL" sz="2500" dirty="0"/>
              <a:t>§ 3. Rozporządzenie wchodzi w życie z dniem 1 września 2017 r. )</a:t>
            </a:r>
          </a:p>
          <a:p>
            <a:pPr marL="0" indent="0" algn="r">
              <a:buNone/>
            </a:pPr>
            <a:r>
              <a:rPr lang="pl-PL" sz="2500" dirty="0"/>
              <a:t>Minister Edukacji Narodowej: wz. M. Kopeć</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153458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026084"/>
            <a:ext cx="10649607" cy="5276241"/>
          </a:xfrm>
        </p:spPr>
        <p:txBody>
          <a:bodyPr>
            <a:normAutofit/>
          </a:bodyPr>
          <a:lstStyle/>
          <a:p>
            <a:pPr marL="0" indent="0" algn="just">
              <a:buNone/>
            </a:pPr>
            <a:r>
              <a:rPr lang="pl-PL" sz="2400" b="1" dirty="0"/>
              <a:t>Wymagania państwa wobec przedszkoli</a:t>
            </a:r>
            <a:endParaRPr lang="pl-PL" b="1" dirty="0"/>
          </a:p>
          <a:p>
            <a:pPr marL="342900" indent="-342900" algn="just">
              <a:buAutoNum type="arabicPeriod"/>
            </a:pPr>
            <a:r>
              <a:rPr lang="pl-PL" sz="2100" dirty="0"/>
              <a:t>Procesy wspomagania rozwoju i edukacji dzieci są zorganizowane w sposób sprzyjający uczeniu się</a:t>
            </a:r>
          </a:p>
          <a:p>
            <a:pPr marL="342900" indent="-342900" algn="just">
              <a:buAutoNum type="arabicPeriod"/>
            </a:pPr>
            <a:r>
              <a:rPr lang="pl-PL" sz="2100" dirty="0"/>
              <a:t>Dzieci nabywają wiadomości i umiejętności określone w podstawie programowej</a:t>
            </a:r>
          </a:p>
          <a:p>
            <a:pPr marL="342900" indent="-342900" algn="just">
              <a:buAutoNum type="arabicPeriod"/>
            </a:pPr>
            <a:r>
              <a:rPr lang="pl-PL" sz="2100" dirty="0"/>
              <a:t>Dzieci są aktywne</a:t>
            </a:r>
          </a:p>
          <a:p>
            <a:pPr marL="342900" indent="-342900" algn="just">
              <a:buAutoNum type="arabicPeriod"/>
            </a:pPr>
            <a:r>
              <a:rPr lang="pl-PL" sz="2100" dirty="0"/>
              <a:t>Kształtowane są postawy i respektowane normy społeczne</a:t>
            </a:r>
          </a:p>
          <a:p>
            <a:pPr marL="342900" indent="-342900" algn="just">
              <a:buAutoNum type="arabicPeriod"/>
            </a:pPr>
            <a:r>
              <a:rPr lang="pl-PL" sz="2100" dirty="0"/>
              <a:t>Przedszkole wspomaga rozwój dzieci, z uwzględnieniem ich indywidualnej sytuacji</a:t>
            </a:r>
          </a:p>
          <a:p>
            <a:pPr marL="342900" indent="-342900" algn="just">
              <a:buAutoNum type="arabicPeriod"/>
            </a:pPr>
            <a:r>
              <a:rPr lang="pl-PL" sz="2100" dirty="0"/>
              <a:t>Rodzice są partnerami przedszkola</a:t>
            </a:r>
          </a:p>
          <a:p>
            <a:pPr marL="342900" indent="-342900" algn="just">
              <a:buAutoNum type="arabicPeriod"/>
            </a:pPr>
            <a:r>
              <a:rPr lang="pl-PL" sz="2100" dirty="0"/>
              <a:t>Przedszkole współpracuje ze środowiskiem lokalnym na rzecz wzajemnego rozwoju</a:t>
            </a:r>
          </a:p>
          <a:p>
            <a:pPr marL="342900" indent="-342900" algn="just">
              <a:buAutoNum type="arabicPeriod"/>
            </a:pPr>
            <a:r>
              <a:rPr lang="pl-PL" sz="2100" dirty="0"/>
              <a:t>Przedszkole w planowaniu pracy uwzględnia wnioski z analizy badań zewnętrznych                     i wewnętrznych</a:t>
            </a:r>
          </a:p>
          <a:p>
            <a:pPr marL="342900" indent="-342900" algn="just">
              <a:buAutoNum type="arabicPeriod"/>
            </a:pPr>
            <a:r>
              <a:rPr lang="pl-PL" sz="2100" dirty="0"/>
              <a:t>Zarządzanie przedszkolem służy jego rozwojowi</a:t>
            </a:r>
          </a:p>
        </p:txBody>
      </p:sp>
      <p:pic>
        <p:nvPicPr>
          <p:cNvPr id="7" name="Obraz 6"/>
          <p:cNvPicPr>
            <a:picLocks noChangeAspect="1"/>
          </p:cNvPicPr>
          <p:nvPr/>
        </p:nvPicPr>
        <p:blipFill>
          <a:blip r:embed="rId4"/>
          <a:stretch>
            <a:fillRect/>
          </a:stretch>
        </p:blipFill>
        <p:spPr>
          <a:xfrm>
            <a:off x="2257160" y="5617396"/>
            <a:ext cx="7327261" cy="1240604"/>
          </a:xfrm>
          <a:prstGeom prst="rect">
            <a:avLst/>
          </a:prstGeom>
        </p:spPr>
      </p:pic>
    </p:spTree>
    <p:extLst>
      <p:ext uri="{BB962C8B-B14F-4D97-AF65-F5344CB8AC3E}">
        <p14:creationId xmlns:p14="http://schemas.microsoft.com/office/powerpoint/2010/main" val="1254074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ctr">
              <a:buNone/>
            </a:pPr>
            <a:r>
              <a:rPr lang="pl-PL" b="1" dirty="0"/>
              <a:t>Zadania osób zaangażowanych w proces wspomagania</a:t>
            </a:r>
          </a:p>
          <a:p>
            <a:pPr marL="0" indent="0" algn="ctr">
              <a:buNone/>
            </a:pPr>
            <a:endParaRPr lang="pl-PL" b="1" dirty="0"/>
          </a:p>
          <a:p>
            <a:pPr marL="0" indent="0" algn="ctr">
              <a:buNone/>
            </a:pPr>
            <a:endParaRPr lang="pl-PL" b="1" dirty="0"/>
          </a:p>
          <a:p>
            <a:pPr marL="0" indent="0" algn="ctr">
              <a:buNone/>
            </a:pPr>
            <a:endParaRPr lang="pl-PL" b="1"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pic>
        <p:nvPicPr>
          <p:cNvPr id="4" name="Obraz 3">
            <a:extLst>
              <a:ext uri="{FF2B5EF4-FFF2-40B4-BE49-F238E27FC236}">
                <a16:creationId xmlns:a16="http://schemas.microsoft.com/office/drawing/2014/main" id="{16E2853D-9740-4289-B55A-45315C7DE5A2}"/>
              </a:ext>
            </a:extLst>
          </p:cNvPr>
          <p:cNvPicPr>
            <a:picLocks noChangeAspect="1"/>
          </p:cNvPicPr>
          <p:nvPr/>
        </p:nvPicPr>
        <p:blipFill>
          <a:blip r:embed="rId5"/>
          <a:stretch>
            <a:fillRect/>
          </a:stretch>
        </p:blipFill>
        <p:spPr>
          <a:xfrm>
            <a:off x="3342721" y="2087859"/>
            <a:ext cx="5077851" cy="3385234"/>
          </a:xfrm>
          <a:prstGeom prst="rect">
            <a:avLst/>
          </a:prstGeom>
        </p:spPr>
      </p:pic>
    </p:spTree>
    <p:extLst>
      <p:ext uri="{BB962C8B-B14F-4D97-AF65-F5344CB8AC3E}">
        <p14:creationId xmlns:p14="http://schemas.microsoft.com/office/powerpoint/2010/main" val="405124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normAutofit lnSpcReduction="10000"/>
          </a:bodyPr>
          <a:lstStyle/>
          <a:p>
            <a:pPr marL="0" indent="0" algn="just">
              <a:buNone/>
            </a:pPr>
            <a:r>
              <a:rPr lang="pl-PL" dirty="0"/>
              <a:t>2) Doradztwo – każdy uczestnik projektu otrzyma wsparcie doradcze     w postaci spotkań konsultacyjnych indywidualnych w postaci 18 godz. oraz zespołowego w postaci 18 godz. Celem doradztwa jest wspieranie uczestników szkoleń w prowadzeniu procesu wspomagania pracy szkoły.</a:t>
            </a:r>
          </a:p>
          <a:p>
            <a:pPr marL="0" indent="0" algn="just">
              <a:buNone/>
            </a:pPr>
            <a:endParaRPr lang="pl-PL" dirty="0"/>
          </a:p>
          <a:p>
            <a:pPr marL="0" indent="0" algn="just">
              <a:buNone/>
            </a:pPr>
            <a:r>
              <a:rPr lang="pl-PL" dirty="0"/>
              <a:t> 3) Praca w sieci współpracy i samokształcenia dająca możliwość stałej     i długofalowej współpracy na platformie www.doskonaleniewsieci.pl, która pozwoli uczestnikom projektu na wymianę doświadczeń, zbieranie pomysłów, konsultacje z trenerami i pogłębianie wiedzy na temat poszczególnych kompetencji kluczowych lub wspomagania przedszkoli  w rozwoju kompetencji kluczowych</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49496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lnSpcReduction="10000"/>
          </a:bodyPr>
          <a:lstStyle/>
          <a:p>
            <a:pPr marL="0" indent="0" algn="just">
              <a:buNone/>
            </a:pPr>
            <a:r>
              <a:rPr lang="pl-PL" b="1" dirty="0"/>
              <a:t>Zadania dyrektora</a:t>
            </a:r>
            <a:r>
              <a:rPr lang="pl-PL" dirty="0"/>
              <a:t>:</a:t>
            </a:r>
          </a:p>
          <a:p>
            <a:pPr marL="0" indent="0" algn="just">
              <a:buNone/>
            </a:pPr>
            <a:endParaRPr lang="pl-PL" dirty="0"/>
          </a:p>
          <a:p>
            <a:pPr algn="just"/>
            <a:r>
              <a:rPr lang="pl-PL" dirty="0"/>
              <a:t>Inicjowanie i udział w diagnozie potrzeb.</a:t>
            </a:r>
          </a:p>
          <a:p>
            <a:pPr algn="just"/>
            <a:r>
              <a:rPr lang="pl-PL" dirty="0"/>
              <a:t>Pozyskanie ekspertów.</a:t>
            </a:r>
          </a:p>
          <a:p>
            <a:pPr algn="just"/>
            <a:r>
              <a:rPr lang="pl-PL" dirty="0"/>
              <a:t>Motywowanie nauczycieli.</a:t>
            </a:r>
          </a:p>
          <a:p>
            <a:pPr algn="just"/>
            <a:r>
              <a:rPr lang="pl-PL" dirty="0"/>
              <a:t>Wspieranie zespołów zadaniowych.</a:t>
            </a:r>
          </a:p>
          <a:p>
            <a:pPr algn="just"/>
            <a:r>
              <a:rPr lang="pl-PL" dirty="0"/>
              <a:t>Pomoc organizacyjna</a:t>
            </a:r>
          </a:p>
          <a:p>
            <a:pPr algn="just"/>
            <a:r>
              <a:rPr lang="pl-PL" dirty="0"/>
              <a:t>Monitorowanie działań.</a:t>
            </a:r>
          </a:p>
          <a:p>
            <a:pPr algn="just"/>
            <a:r>
              <a:rPr lang="pl-PL" dirty="0"/>
              <a:t>Włączenie oceny działań do ewaluacji wewnętrznej.</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27084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dirty="0"/>
              <a:t>Zadania nauczycieli:</a:t>
            </a:r>
          </a:p>
          <a:p>
            <a:pPr marL="0" indent="0">
              <a:buNone/>
            </a:pPr>
            <a:endParaRPr lang="pl-PL" b="1" dirty="0"/>
          </a:p>
          <a:p>
            <a:r>
              <a:rPr lang="pl-PL" dirty="0"/>
              <a:t>Współpraca w zakresie diagnozy potrzeb.</a:t>
            </a:r>
          </a:p>
          <a:p>
            <a:r>
              <a:rPr lang="pl-PL" dirty="0"/>
              <a:t>Dzielenie się doświadczeniami, prowadzenie zajęć otwartych i szkoleń.</a:t>
            </a:r>
          </a:p>
          <a:p>
            <a:r>
              <a:rPr lang="pl-PL" dirty="0"/>
              <a:t>Praca w sieci.</a:t>
            </a:r>
          </a:p>
          <a:p>
            <a:r>
              <a:rPr lang="pl-PL" dirty="0"/>
              <a:t>Wdrażanie nowych metod/koncepcji pracy.</a:t>
            </a:r>
          </a:p>
          <a:p>
            <a:r>
              <a:rPr lang="pl-PL" dirty="0"/>
              <a:t>Współpraca  w zespołach zadaniowych.</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517946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dirty="0"/>
              <a:t>Zadania innych pracowników szkoły/przedszkola:</a:t>
            </a:r>
          </a:p>
          <a:p>
            <a:pPr marL="0" indent="0">
              <a:buNone/>
            </a:pPr>
            <a:endParaRPr lang="pl-PL" b="1" dirty="0"/>
          </a:p>
          <a:p>
            <a:r>
              <a:rPr lang="pl-PL" dirty="0"/>
              <a:t>Występowanie w roli ekspertów.</a:t>
            </a:r>
          </a:p>
          <a:p>
            <a:r>
              <a:rPr lang="pl-PL" dirty="0"/>
              <a:t>Współpraca w zakresie tworzenia bazy dydaktycznej.</a:t>
            </a:r>
          </a:p>
          <a:p>
            <a:r>
              <a:rPr lang="pl-PL" dirty="0"/>
              <a:t>Udział w wybranych szkoleniach.</a:t>
            </a:r>
          </a:p>
          <a:p>
            <a:r>
              <a:rPr lang="pl-PL" dirty="0"/>
              <a:t>Współpraca w zakresie wdrażania wypracowanych koncepcji.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691412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dirty="0"/>
              <a:t>Zadania ekspertów merytorycznych:</a:t>
            </a:r>
          </a:p>
          <a:p>
            <a:pPr marL="0" indent="0">
              <a:buNone/>
            </a:pPr>
            <a:endParaRPr lang="pl-PL" dirty="0"/>
          </a:p>
          <a:p>
            <a:r>
              <a:rPr lang="pl-PL" dirty="0"/>
              <a:t>Przygotowanie i przeprowadzenie dostosowanych do potrzeb szkoły/przedszkola warsztatów i/lub innych zaplanowanych form szkoleniowych dla nauczycieli (konsultacji, wykładów itp.)</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383555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fontScale="92500" lnSpcReduction="20000"/>
          </a:bodyPr>
          <a:lstStyle/>
          <a:p>
            <a:pPr marL="0" indent="0" algn="just">
              <a:buNone/>
            </a:pPr>
            <a:r>
              <a:rPr lang="pl-PL" b="1" dirty="0"/>
              <a:t>Zadania specjalisty do spraw wspomagania:</a:t>
            </a:r>
          </a:p>
          <a:p>
            <a:pPr marL="0" indent="0" algn="just">
              <a:buNone/>
            </a:pPr>
            <a:endParaRPr lang="pl-PL" b="1" dirty="0"/>
          </a:p>
          <a:p>
            <a:pPr algn="just"/>
            <a:r>
              <a:rPr lang="pl-PL" dirty="0"/>
              <a:t>Pomoc w diagnozowaniu problemów szkoły</a:t>
            </a:r>
          </a:p>
          <a:p>
            <a:pPr algn="just"/>
            <a:r>
              <a:rPr lang="pl-PL" dirty="0"/>
              <a:t>Planowanie działań rozwojowych</a:t>
            </a:r>
          </a:p>
          <a:p>
            <a:pPr algn="just"/>
            <a:r>
              <a:rPr lang="pl-PL" dirty="0"/>
              <a:t>Organizacja i realizacja zaplanowanych działań - wspólne wypracowanie</a:t>
            </a:r>
          </a:p>
          <a:p>
            <a:pPr marL="0" indent="0" algn="just">
              <a:buNone/>
            </a:pPr>
            <a:r>
              <a:rPr lang="pl-PL" dirty="0"/>
              <a:t>    zasad wzajemnego uczenia się</a:t>
            </a:r>
          </a:p>
          <a:p>
            <a:pPr algn="just"/>
            <a:r>
              <a:rPr lang="pl-PL" dirty="0"/>
              <a:t>Koordynowanie działań, pełnienie funkcji moderatora, doradcy </a:t>
            </a:r>
          </a:p>
          <a:p>
            <a:pPr marL="0" indent="0" algn="just">
              <a:buNone/>
            </a:pPr>
            <a:r>
              <a:rPr lang="pl-PL" dirty="0"/>
              <a:t>    i inicjatora zmian</a:t>
            </a:r>
          </a:p>
          <a:p>
            <a:pPr algn="just"/>
            <a:r>
              <a:rPr lang="pl-PL" dirty="0"/>
              <a:t>Dobór kompetentnych ekspertów</a:t>
            </a:r>
          </a:p>
          <a:p>
            <a:pPr algn="just"/>
            <a:r>
              <a:rPr lang="pl-PL" dirty="0"/>
              <a:t>Monitorowanie procesu wspomagania</a:t>
            </a:r>
          </a:p>
          <a:p>
            <a:pPr algn="just"/>
            <a:r>
              <a:rPr lang="pl-PL" dirty="0"/>
              <a:t>Ocena przeprowadzonych działań</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2588258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fontScale="92500" lnSpcReduction="10000"/>
          </a:bodyPr>
          <a:lstStyle/>
          <a:p>
            <a:pPr marL="0" lvl="0" indent="0">
              <a:buNone/>
            </a:pPr>
            <a:r>
              <a:rPr lang="pl-PL" b="1" u="sng" dirty="0"/>
              <a:t>Na etapie diagnozy: </a:t>
            </a:r>
            <a:endParaRPr lang="pl-PL" u="sng" dirty="0"/>
          </a:p>
          <a:p>
            <a:pPr lvl="0"/>
            <a:r>
              <a:rPr lang="pl-PL" dirty="0"/>
              <a:t>przekazanie informacji na temat założeń procesu wspomagania,  </a:t>
            </a:r>
          </a:p>
          <a:p>
            <a:pPr lvl="0"/>
            <a:r>
              <a:rPr lang="pl-PL" dirty="0"/>
              <a:t>organizacja i prowadzenie spotkań z dyrektorem szkoły i radą pedagogiczną, </a:t>
            </a:r>
          </a:p>
          <a:p>
            <a:pPr lvl="0"/>
            <a:r>
              <a:rPr lang="pl-PL" dirty="0"/>
              <a:t>zapewnienie odpowiednich metod i narzędzi do diagnozy potrzeb szkoły,  </a:t>
            </a:r>
          </a:p>
          <a:p>
            <a:pPr lvl="0"/>
            <a:r>
              <a:rPr lang="pl-PL" dirty="0"/>
              <a:t>zbieranie i integracja danych o szkole,  </a:t>
            </a:r>
          </a:p>
          <a:p>
            <a:pPr lvl="0"/>
            <a:r>
              <a:rPr lang="pl-PL" dirty="0"/>
              <a:t>moderowanie spotkań z nauczycielami i zespołem ds. diagnozy,</a:t>
            </a:r>
          </a:p>
          <a:p>
            <a:pPr lvl="0"/>
            <a:r>
              <a:rPr lang="pl-PL" dirty="0"/>
              <a:t>bieżąca współpraca z dyrektorem i radą pedagogiczną w przeprowadzeniu diagnozy, </a:t>
            </a:r>
          </a:p>
          <a:p>
            <a:pPr lvl="0"/>
            <a:r>
              <a:rPr lang="pl-PL" dirty="0"/>
              <a:t>pomoc w określeniu priorytetów rozwojowych na podstawie zebranych informacji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473176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u="sng" dirty="0"/>
              <a:t>Na etapie planowania:</a:t>
            </a:r>
            <a:endParaRPr lang="pl-PL" u="sng" dirty="0"/>
          </a:p>
          <a:p>
            <a:pPr lvl="0"/>
            <a:r>
              <a:rPr lang="pl-PL" dirty="0"/>
              <a:t>koordynacja procesu planowania, </a:t>
            </a:r>
          </a:p>
          <a:p>
            <a:pPr lvl="0"/>
            <a:r>
              <a:rPr lang="pl-PL" dirty="0"/>
              <a:t>współpraca z dyrektorem i innymi osobami przy planowaniu wspomagania, </a:t>
            </a:r>
          </a:p>
          <a:p>
            <a:pPr lvl="0"/>
            <a:r>
              <a:rPr lang="pl-PL" dirty="0"/>
              <a:t>moderowanie pracą zespołu ds. planowania, </a:t>
            </a:r>
          </a:p>
          <a:p>
            <a:pPr lvl="0"/>
            <a:r>
              <a:rPr lang="pl-PL" dirty="0"/>
              <a:t>analiza wyników diagnozy i wykorzystanie ich w procesie planowania, </a:t>
            </a:r>
          </a:p>
          <a:p>
            <a:pPr lvl="0"/>
            <a:r>
              <a:rPr lang="pl-PL" dirty="0"/>
              <a:t>wspieranie zespołu ds. planowania w definiowaniu celów, zadań i efektów.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349093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buNone/>
            </a:pPr>
            <a:r>
              <a:rPr lang="pl-PL" b="1" u="sng" dirty="0"/>
              <a:t>Na etapie realizacji:</a:t>
            </a:r>
            <a:endParaRPr lang="pl-PL" u="sng" dirty="0"/>
          </a:p>
          <a:p>
            <a:pPr lvl="0"/>
            <a:r>
              <a:rPr lang="pl-PL" dirty="0"/>
              <a:t>organizacja różnorodnych form doskonalenia, w tym współpraca </a:t>
            </a:r>
          </a:p>
          <a:p>
            <a:pPr marL="0" indent="0">
              <a:buNone/>
            </a:pPr>
            <a:r>
              <a:rPr lang="pl-PL" dirty="0"/>
              <a:t>  z zewnętrznymi ekspertami, </a:t>
            </a:r>
          </a:p>
          <a:p>
            <a:pPr lvl="0"/>
            <a:r>
              <a:rPr lang="pl-PL" dirty="0"/>
              <a:t>wspieranie nauczycieli w doskonaleniu ich warsztatu pracy. </a:t>
            </a:r>
          </a:p>
          <a:p>
            <a:pPr lvl="0"/>
            <a:r>
              <a:rPr lang="pl-PL" dirty="0"/>
              <a:t>bieżące konsultacje indywidualne i grupowe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959485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535020"/>
          </a:xfrm>
        </p:spPr>
        <p:txBody>
          <a:bodyPr>
            <a:normAutofit/>
          </a:bodyPr>
          <a:lstStyle/>
          <a:p>
            <a:pPr marL="0" indent="0" algn="just">
              <a:buNone/>
            </a:pPr>
            <a:r>
              <a:rPr lang="pl-PL" dirty="0"/>
              <a:t>Proces wspomagania powinien zakończyć się </a:t>
            </a:r>
            <a:r>
              <a:rPr lang="pl-PL" b="1" dirty="0"/>
              <a:t>sprawozdaniem </a:t>
            </a:r>
          </a:p>
          <a:p>
            <a:pPr marL="0" indent="0" algn="just">
              <a:buNone/>
            </a:pPr>
            <a:r>
              <a:rPr lang="pl-PL" b="1" dirty="0"/>
              <a:t>z realizacji działań</a:t>
            </a:r>
            <a:r>
              <a:rPr lang="pl-PL" dirty="0"/>
              <a:t>. Może to być zadanie osoby wspomagającej </a:t>
            </a:r>
          </a:p>
          <a:p>
            <a:pPr marL="0" indent="0" algn="just">
              <a:buNone/>
            </a:pPr>
            <a:r>
              <a:rPr lang="pl-PL" dirty="0"/>
              <a:t>lub nauczycieli. Ważne, aby podsumowanie zostało przedstawione</a:t>
            </a:r>
          </a:p>
          <a:p>
            <a:pPr marL="0" indent="0" algn="just">
              <a:buNone/>
            </a:pPr>
            <a:r>
              <a:rPr lang="pl-PL" dirty="0"/>
              <a:t> radzie pedagogicznej. </a:t>
            </a:r>
          </a:p>
          <a:p>
            <a:pPr marL="0" indent="0" algn="just">
              <a:buNone/>
            </a:pPr>
            <a:r>
              <a:rPr lang="pl-PL" dirty="0"/>
              <a:t>Sprawozdanie stanowi podstawę do opracowania wspólnie </a:t>
            </a:r>
          </a:p>
          <a:p>
            <a:pPr marL="0" indent="0" algn="just">
              <a:buNone/>
            </a:pPr>
            <a:r>
              <a:rPr lang="pl-PL" dirty="0"/>
              <a:t>z dyrektorem i nauczycielami </a:t>
            </a:r>
            <a:r>
              <a:rPr lang="pl-PL" b="1" dirty="0"/>
              <a:t>rekomendacji</a:t>
            </a:r>
            <a:r>
              <a:rPr lang="pl-PL" dirty="0"/>
              <a:t>, wyznaczających obszar </a:t>
            </a:r>
          </a:p>
          <a:p>
            <a:pPr marL="0" indent="0" algn="just">
              <a:buNone/>
            </a:pPr>
            <a:r>
              <a:rPr lang="pl-PL" dirty="0"/>
              <a:t>i kierunek doskonalenia pracy w kolejnym roku szkolnym.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45482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ctr">
              <a:buNone/>
            </a:pPr>
            <a:endParaRPr lang="pl-PL" sz="4400" dirty="0"/>
          </a:p>
          <a:p>
            <a:pPr marL="0" indent="0" algn="ctr">
              <a:buNone/>
            </a:pPr>
            <a:r>
              <a:rPr lang="pl-PL" sz="4400" dirty="0"/>
              <a:t>Szkolenie dla trenerów wspomagania oświaty w zakresie wspomagania przedszkoli </a:t>
            </a:r>
          </a:p>
          <a:p>
            <a:pPr marL="0" indent="0" algn="ctr">
              <a:buNone/>
            </a:pPr>
            <a:r>
              <a:rPr lang="pl-PL" sz="4400" dirty="0"/>
              <a:t>w rozwijaniu kompetencji kluczowych dzieci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57307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sz="4000" dirty="0"/>
              <a:t>Cel ogólny: </a:t>
            </a:r>
          </a:p>
          <a:p>
            <a:pPr marL="0" indent="0" algn="just">
              <a:buNone/>
            </a:pPr>
            <a:endParaRPr lang="pl-PL" sz="4000" dirty="0"/>
          </a:p>
          <a:p>
            <a:pPr algn="just"/>
            <a:r>
              <a:rPr lang="pl-PL" sz="4000" dirty="0"/>
              <a:t>Przygotowanie do procesowego wspomagania przedszkoli w obszarach związanych                        z kształtowaniem kompetencji kluczowych dzieci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8950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026085"/>
            <a:ext cx="10649607" cy="5051158"/>
          </a:xfrm>
        </p:spPr>
        <p:txBody>
          <a:bodyPr>
            <a:normAutofit fontScale="70000" lnSpcReduction="20000"/>
          </a:bodyPr>
          <a:lstStyle/>
          <a:p>
            <a:pPr marL="0" indent="0" algn="just">
              <a:buNone/>
            </a:pPr>
            <a:r>
              <a:rPr lang="pl-PL" sz="3000" b="1" dirty="0"/>
              <a:t>Cele szczegółowe: </a:t>
            </a:r>
          </a:p>
          <a:p>
            <a:pPr marL="0" indent="0" algn="just">
              <a:buNone/>
            </a:pPr>
            <a:r>
              <a:rPr lang="pl-PL" sz="3000" dirty="0"/>
              <a:t>Uczestnik szkolenia: </a:t>
            </a:r>
          </a:p>
          <a:p>
            <a:pPr algn="just"/>
            <a:r>
              <a:rPr lang="pl-PL" sz="3000" dirty="0"/>
              <a:t>charakteryzuje kompetencje kluczowe, wyjaśnia ich rolę, znaczenie w procesie uczenia się przez całe życie oraz w przygotowaniu dzieci do funkcjonowania w społeczeństwie                       i w dorosłości </a:t>
            </a:r>
          </a:p>
          <a:p>
            <a:pPr algn="just"/>
            <a:r>
              <a:rPr lang="pl-PL" sz="3000" dirty="0"/>
              <a:t>wyjaśnia potrzebę holistycznego rozwoju kompetencji kluczowych i wpływu procesu nauczania/ uczenia się dzieci w wieku przedszkolnym na ich kształtowanie </a:t>
            </a:r>
          </a:p>
          <a:p>
            <a:pPr algn="just"/>
            <a:r>
              <a:rPr lang="pl-PL" sz="3000" dirty="0"/>
              <a:t>wskazuje metody i techniki nauczania/uczenia się służące rozwijaniu kompetencji kluczowych    i warunki ich realizacji na etapie wychowania przedszkolnego </a:t>
            </a:r>
          </a:p>
          <a:p>
            <a:pPr algn="just"/>
            <a:r>
              <a:rPr lang="pl-PL" sz="3000" dirty="0"/>
              <a:t>omawia założenia kompleksowego wspomagania przedszkoli i zadania instytucji systemu wspomagania </a:t>
            </a:r>
          </a:p>
          <a:p>
            <a:pPr algn="just"/>
            <a:r>
              <a:rPr lang="pl-PL" sz="3000" dirty="0"/>
              <a:t>prowadzi wspomaganie przedszkola w zakresie kształtowania kompetencji kluczowych dzieci, wykorzystując wiedzę na temat metod i technik nauczania/ uczenia się </a:t>
            </a:r>
          </a:p>
          <a:p>
            <a:pPr algn="just"/>
            <a:r>
              <a:rPr lang="pl-PL" sz="3000" dirty="0"/>
              <a:t>organizuje pracę zespołową nauczycieli w celu holistycznego kształtowania kompetencji kluczowych </a:t>
            </a:r>
          </a:p>
          <a:p>
            <a:pPr algn="just"/>
            <a:r>
              <a:rPr lang="pl-PL" sz="3000" dirty="0"/>
              <a:t>określa swój potencjał zawodowy oraz planuje dalszy rozwój w roli osoby prowadzącej wspomaganie przedszkoli</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70472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280565"/>
            <a:ext cx="10649607" cy="4127381"/>
          </a:xfrm>
        </p:spPr>
        <p:txBody>
          <a:bodyPr/>
          <a:lstStyle/>
          <a:p>
            <a:pPr marL="0" indent="0" algn="just">
              <a:buNone/>
            </a:pPr>
            <a:r>
              <a:rPr lang="pl-PL" b="1" dirty="0"/>
              <a:t>Informacje organizacyjne: </a:t>
            </a:r>
            <a:endParaRPr lang="pl-PL" dirty="0"/>
          </a:p>
          <a:p>
            <a:pPr marL="0" indent="0" algn="just">
              <a:buNone/>
            </a:pPr>
            <a:r>
              <a:rPr lang="pl-PL" dirty="0"/>
              <a:t>•	Ogólna liczba godzin dydaktycznych do realizacji: 70 godzin zajęć stacjonarnych i 20 godzin zajęć e-learningowych (4 zaliczenia)</a:t>
            </a:r>
          </a:p>
          <a:p>
            <a:pPr marL="0" indent="0" algn="just">
              <a:buNone/>
            </a:pPr>
            <a:endParaRPr lang="pl-PL" dirty="0"/>
          </a:p>
          <a:p>
            <a:pPr marL="0" indent="0" algn="just">
              <a:buNone/>
            </a:pPr>
            <a:r>
              <a:rPr lang="pl-PL" dirty="0"/>
              <a:t>•	Realizacja programu podczas dwóch zjazdów – trzydniowego        w wymiarze 30 godzin dydaktycznych (każdy dzień 10 godzin) oraz czterodniowego w wymiarze 40 godzin dydaktycznych (dzień 1 – 3. – po 10,5 godz., dzień 4. – 8,5 godz.)</a:t>
            </a:r>
          </a:p>
          <a:p>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304036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2855494" y="0"/>
            <a:ext cx="7318520" cy="938073"/>
          </a:xfrm>
          <a:prstGeom prst="rect">
            <a:avLst/>
          </a:prstGeom>
        </p:spPr>
      </p:pic>
      <p:sp>
        <p:nvSpPr>
          <p:cNvPr id="2" name="Tytuł 1"/>
          <p:cNvSpPr>
            <a:spLocks noGrp="1"/>
          </p:cNvSpPr>
          <p:nvPr>
            <p:ph type="title"/>
          </p:nvPr>
        </p:nvSpPr>
        <p:spPr>
          <a:xfrm>
            <a:off x="922282" y="-88012"/>
            <a:ext cx="10481441" cy="1114096"/>
          </a:xfrm>
        </p:spPr>
        <p:txBody>
          <a:bodyPr>
            <a:normAutofit/>
          </a:bodyPr>
          <a:lstStyle/>
          <a:p>
            <a:pPr algn="ctr"/>
            <a:br>
              <a:rPr lang="pl-PL" sz="1000" dirty="0"/>
            </a:br>
            <a:br>
              <a:rPr lang="pl-PL" sz="1000" dirty="0"/>
            </a:br>
            <a:br>
              <a:rPr lang="pl-PL" sz="1000" dirty="0"/>
            </a:br>
            <a:br>
              <a:rPr lang="pl-PL" sz="1000" dirty="0"/>
            </a:br>
            <a:br>
              <a:rPr lang="pl-PL" sz="1000" dirty="0"/>
            </a:br>
            <a:br>
              <a:rPr lang="pl-PL" sz="1000" dirty="0"/>
            </a:br>
            <a:r>
              <a:rPr lang="pl-PL" sz="1200" i="1" dirty="0"/>
              <a:t>DOSKONALENIE TRENERÓW WSPOMAGANIA OŚWIATY  </a:t>
            </a:r>
            <a:r>
              <a:rPr lang="pl-PL" sz="1200" dirty="0"/>
              <a:t>POWR.02.10.00-00-7015/17</a:t>
            </a:r>
          </a:p>
        </p:txBody>
      </p:sp>
      <p:sp>
        <p:nvSpPr>
          <p:cNvPr id="3" name="Symbol zastępczy zawartości 2"/>
          <p:cNvSpPr>
            <a:spLocks noGrp="1"/>
          </p:cNvSpPr>
          <p:nvPr>
            <p:ph idx="1"/>
          </p:nvPr>
        </p:nvSpPr>
        <p:spPr>
          <a:xfrm>
            <a:off x="838200" y="1026085"/>
            <a:ext cx="10649607" cy="4789500"/>
          </a:xfrm>
        </p:spPr>
        <p:txBody>
          <a:bodyPr>
            <a:normAutofit fontScale="70000" lnSpcReduction="20000"/>
          </a:bodyPr>
          <a:lstStyle/>
          <a:p>
            <a:pPr marL="0" indent="0" algn="just">
              <a:buNone/>
            </a:pPr>
            <a:r>
              <a:rPr lang="pl-PL" sz="4000" b="1" dirty="0"/>
              <a:t>Moduły:</a:t>
            </a:r>
            <a:endParaRPr lang="pl-PL" sz="4000" dirty="0"/>
          </a:p>
          <a:p>
            <a:pPr marL="0" indent="0" algn="just">
              <a:buNone/>
            </a:pPr>
            <a:r>
              <a:rPr lang="pl-PL" sz="3400" dirty="0"/>
              <a:t>I Wspomaganie pracy przedszkola - wprowadzenie do szkolenia  </a:t>
            </a:r>
          </a:p>
          <a:p>
            <a:pPr marL="0" indent="0" algn="just">
              <a:buNone/>
            </a:pPr>
            <a:r>
              <a:rPr lang="pl-PL" sz="3400" dirty="0"/>
              <a:t>II Rozwój kompetencji kluczowych w procesie edukacji </a:t>
            </a:r>
          </a:p>
          <a:p>
            <a:pPr marL="0" indent="0" algn="just">
              <a:buNone/>
            </a:pPr>
            <a:r>
              <a:rPr lang="pl-PL" sz="3400" dirty="0"/>
              <a:t>III Przedszkola jako organizacja ucząca się - czynniki warunkujące rozwój kompetencji   </a:t>
            </a:r>
          </a:p>
          <a:p>
            <a:pPr marL="0" indent="0" algn="just">
              <a:buNone/>
            </a:pPr>
            <a:r>
              <a:rPr lang="pl-PL" sz="3400" dirty="0"/>
              <a:t>     kluczowych dzieci w wieku przedszkolnym </a:t>
            </a:r>
          </a:p>
          <a:p>
            <a:pPr marL="0" indent="0" algn="just">
              <a:buNone/>
            </a:pPr>
            <a:r>
              <a:rPr lang="pl-PL" sz="3400" dirty="0"/>
              <a:t>IV Rozwijanie kompetencji kluczowych w wychowaniu przedszkolnym </a:t>
            </a:r>
          </a:p>
          <a:p>
            <a:pPr marL="0" indent="0" algn="just">
              <a:buNone/>
            </a:pPr>
            <a:r>
              <a:rPr lang="pl-PL" sz="3400" dirty="0"/>
              <a:t>V Proces uczenia się a rozwój kompetencji kluczowych </a:t>
            </a:r>
          </a:p>
          <a:p>
            <a:pPr marL="0" indent="0" algn="just">
              <a:buNone/>
            </a:pPr>
            <a:r>
              <a:rPr lang="pl-PL" sz="3400" dirty="0"/>
              <a:t>VI Metody i techniki pracy z dzieckiem w wieku przedszkolnym w obszarze rozwijania  </a:t>
            </a:r>
          </a:p>
          <a:p>
            <a:pPr marL="0" indent="0" algn="just">
              <a:buNone/>
            </a:pPr>
            <a:r>
              <a:rPr lang="pl-PL" sz="3400" dirty="0"/>
              <a:t>    kompetencji kluczowych </a:t>
            </a:r>
          </a:p>
          <a:p>
            <a:pPr marL="0" indent="0" algn="just">
              <a:buNone/>
            </a:pPr>
            <a:r>
              <a:rPr lang="pl-PL" sz="3400" dirty="0"/>
              <a:t>VII Wspomaganie pracy przedszkola w kształtowaniu kompetencji kluczowych dzieci </a:t>
            </a:r>
          </a:p>
          <a:p>
            <a:pPr marL="0" indent="0" algn="just">
              <a:buNone/>
            </a:pPr>
            <a:r>
              <a:rPr lang="pl-PL" sz="3400" dirty="0"/>
              <a:t>VIII Planowanie rozwoju zawodowego uczestników szkolenia w zakresie wspomagania przedszkoli </a:t>
            </a:r>
          </a:p>
          <a:p>
            <a:pPr marL="0" indent="0">
              <a:buNone/>
            </a:pPr>
            <a:endParaRPr lang="pl-PL" dirty="0"/>
          </a:p>
        </p:txBody>
      </p:sp>
      <p:pic>
        <p:nvPicPr>
          <p:cNvPr id="7" name="Obraz 6"/>
          <p:cNvPicPr>
            <a:picLocks noChangeAspect="1"/>
          </p:cNvPicPr>
          <p:nvPr/>
        </p:nvPicPr>
        <p:blipFill>
          <a:blip r:embed="rId4"/>
          <a:stretch>
            <a:fillRect/>
          </a:stretch>
        </p:blipFill>
        <p:spPr>
          <a:xfrm>
            <a:off x="2341566" y="5815585"/>
            <a:ext cx="7327261" cy="1240604"/>
          </a:xfrm>
          <a:prstGeom prst="rect">
            <a:avLst/>
          </a:prstGeom>
        </p:spPr>
      </p:pic>
    </p:spTree>
    <p:extLst>
      <p:ext uri="{BB962C8B-B14F-4D97-AF65-F5344CB8AC3E}">
        <p14:creationId xmlns:p14="http://schemas.microsoft.com/office/powerpoint/2010/main" val="112701894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2667</Words>
  <Application>Microsoft Office PowerPoint</Application>
  <PresentationFormat>Panoramiczny</PresentationFormat>
  <Paragraphs>372</Paragraphs>
  <Slides>48</Slides>
  <Notes>47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48</vt:i4>
      </vt:variant>
    </vt:vector>
  </HeadingPairs>
  <TitlesOfParts>
    <vt:vector size="52" baseType="lpstr">
      <vt:lpstr>Arial</vt:lpstr>
      <vt:lpstr>Calibri</vt:lpstr>
      <vt:lpstr>Calibri Light</vt:lpstr>
      <vt:lpstr>Motyw pakietu Office</vt:lpstr>
      <vt:lpstr>DOSKONALENIE TRENERÓW WSPOMAGANIA OŚWIATY</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lpstr>      DOSKONALENIE TRENERÓW WSPOMAGANIA OŚWIATY  POWR.02.10.00-00-7015/17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Okońska</dc:creator>
  <cp:lastModifiedBy>El Cie</cp:lastModifiedBy>
  <cp:revision>64</cp:revision>
  <dcterms:created xsi:type="dcterms:W3CDTF">2018-12-02T13:14:09Z</dcterms:created>
  <dcterms:modified xsi:type="dcterms:W3CDTF">2019-01-17T15:09:03Z</dcterms:modified>
</cp:coreProperties>
</file>